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theme/themeOverride1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08"/>
  </p:notesMasterIdLst>
  <p:sldIdLst>
    <p:sldId id="631" r:id="rId2"/>
    <p:sldId id="821" r:id="rId3"/>
    <p:sldId id="828" r:id="rId4"/>
    <p:sldId id="829" r:id="rId5"/>
    <p:sldId id="830" r:id="rId6"/>
    <p:sldId id="831" r:id="rId7"/>
    <p:sldId id="832" r:id="rId8"/>
    <p:sldId id="834" r:id="rId9"/>
    <p:sldId id="833" r:id="rId10"/>
    <p:sldId id="819" r:id="rId11"/>
    <p:sldId id="820" r:id="rId12"/>
    <p:sldId id="823" r:id="rId13"/>
    <p:sldId id="835" r:id="rId14"/>
    <p:sldId id="836" r:id="rId15"/>
    <p:sldId id="827" r:id="rId16"/>
    <p:sldId id="824" r:id="rId17"/>
    <p:sldId id="825" r:id="rId18"/>
    <p:sldId id="826" r:id="rId19"/>
    <p:sldId id="931" r:id="rId20"/>
    <p:sldId id="940" r:id="rId21"/>
    <p:sldId id="838" r:id="rId22"/>
    <p:sldId id="839" r:id="rId23"/>
    <p:sldId id="840" r:id="rId24"/>
    <p:sldId id="932" r:id="rId25"/>
    <p:sldId id="933" r:id="rId26"/>
    <p:sldId id="934" r:id="rId27"/>
    <p:sldId id="847" r:id="rId28"/>
    <p:sldId id="848" r:id="rId29"/>
    <p:sldId id="849" r:id="rId30"/>
    <p:sldId id="850" r:id="rId31"/>
    <p:sldId id="851" r:id="rId32"/>
    <p:sldId id="936" r:id="rId33"/>
    <p:sldId id="937" r:id="rId34"/>
    <p:sldId id="939" r:id="rId35"/>
    <p:sldId id="924" r:id="rId36"/>
    <p:sldId id="925" r:id="rId37"/>
    <p:sldId id="852" r:id="rId38"/>
    <p:sldId id="854" r:id="rId39"/>
    <p:sldId id="855" r:id="rId40"/>
    <p:sldId id="856" r:id="rId41"/>
    <p:sldId id="857" r:id="rId42"/>
    <p:sldId id="858" r:id="rId43"/>
    <p:sldId id="859" r:id="rId44"/>
    <p:sldId id="860" r:id="rId45"/>
    <p:sldId id="861" r:id="rId46"/>
    <p:sldId id="862" r:id="rId47"/>
    <p:sldId id="926" r:id="rId48"/>
    <p:sldId id="863" r:id="rId49"/>
    <p:sldId id="864" r:id="rId50"/>
    <p:sldId id="865" r:id="rId51"/>
    <p:sldId id="866" r:id="rId52"/>
    <p:sldId id="870" r:id="rId53"/>
    <p:sldId id="871" r:id="rId54"/>
    <p:sldId id="943" r:id="rId55"/>
    <p:sldId id="873" r:id="rId56"/>
    <p:sldId id="874" r:id="rId57"/>
    <p:sldId id="875" r:id="rId58"/>
    <p:sldId id="944" r:id="rId59"/>
    <p:sldId id="945" r:id="rId60"/>
    <p:sldId id="876" r:id="rId61"/>
    <p:sldId id="877" r:id="rId62"/>
    <p:sldId id="928" r:id="rId63"/>
    <p:sldId id="927" r:id="rId64"/>
    <p:sldId id="929" r:id="rId65"/>
    <p:sldId id="878" r:id="rId66"/>
    <p:sldId id="880" r:id="rId67"/>
    <p:sldId id="881" r:id="rId68"/>
    <p:sldId id="882" r:id="rId69"/>
    <p:sldId id="883" r:id="rId70"/>
    <p:sldId id="884" r:id="rId71"/>
    <p:sldId id="885" r:id="rId72"/>
    <p:sldId id="886" r:id="rId73"/>
    <p:sldId id="887" r:id="rId74"/>
    <p:sldId id="888" r:id="rId75"/>
    <p:sldId id="889" r:id="rId76"/>
    <p:sldId id="890" r:id="rId77"/>
    <p:sldId id="891" r:id="rId78"/>
    <p:sldId id="948" r:id="rId79"/>
    <p:sldId id="892" r:id="rId80"/>
    <p:sldId id="893" r:id="rId81"/>
    <p:sldId id="898" r:id="rId82"/>
    <p:sldId id="900" r:id="rId83"/>
    <p:sldId id="901" r:id="rId84"/>
    <p:sldId id="902" r:id="rId85"/>
    <p:sldId id="903" r:id="rId86"/>
    <p:sldId id="904" r:id="rId87"/>
    <p:sldId id="905" r:id="rId88"/>
    <p:sldId id="906" r:id="rId89"/>
    <p:sldId id="907" r:id="rId90"/>
    <p:sldId id="908" r:id="rId91"/>
    <p:sldId id="909" r:id="rId92"/>
    <p:sldId id="910" r:id="rId93"/>
    <p:sldId id="911" r:id="rId94"/>
    <p:sldId id="912" r:id="rId95"/>
    <p:sldId id="913" r:id="rId96"/>
    <p:sldId id="914" r:id="rId97"/>
    <p:sldId id="915" r:id="rId98"/>
    <p:sldId id="916" r:id="rId99"/>
    <p:sldId id="917" r:id="rId100"/>
    <p:sldId id="918" r:id="rId101"/>
    <p:sldId id="946" r:id="rId102"/>
    <p:sldId id="919" r:id="rId103"/>
    <p:sldId id="920" r:id="rId104"/>
    <p:sldId id="921" r:id="rId105"/>
    <p:sldId id="922" r:id="rId106"/>
    <p:sldId id="947" r:id="rId107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D0CEB6"/>
    <a:srgbClr val="59AAE4"/>
    <a:srgbClr val="44639F"/>
    <a:srgbClr val="FFFFF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62"/>
    <p:restoredTop sz="94745"/>
  </p:normalViewPr>
  <p:slideViewPr>
    <p:cSldViewPr>
      <p:cViewPr varScale="1">
        <p:scale>
          <a:sx n="86" d="100"/>
          <a:sy n="86" d="100"/>
        </p:scale>
        <p:origin x="200" y="26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188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C:\Text\Teaching\CS109\CS109-Spr08-09\Random\Overfitting.xls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oleObject" Target="file:///C:\Text\Teaching\CS109\CS109-Spr08-09\Random\Overfitting.xls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oleObject" Target="file:///C:\Text\Teaching\CS109\CS109-Spr08-09\Random\Overfitting.xls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oleObject" Target="file:///C:\Text\Teaching\CS109\CS109-Spr08-09\Random\Overfitting.xls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oleObject" Target="file:///C:\Text\Teaching\CS109\CS109-Spr08-09\Random\Overfitting.xls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oleObject" Target="file:///C:\Text\Teaching\CS109\CS109-Spr08-09\Random\Overfitting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file:///C:\Text\Teaching\CS109\CS109-Spr08-09\Random\Overfitting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file:///C:\Text\Teaching\CS109\CS109-Spr08-09\Random\Overfitting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file:///C:\Text\Teaching\CS109\CS109-Spr08-09\Random\Overfitting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file:///C:\Text\Teaching\CS109\CS109-Spr08-09\Random\Overfitting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oleObject" Target="file:///C:\Text\Teaching\CS109\CS109-Spr08-09\Random\Overfitting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oleObject" Target="file:///C:\Text\Teaching\CS109\CS109-Spr08-09\Random\Overfitting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oleObject" Target="file:///C:\Text\Teaching\CS109\CS109-Spr08-09\Random\Overfitting.xls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oleObject" Target="file:///C:\Text\Teaching\CS109\CS109-Spr08-09\Random\Overfitting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4480848"/>
        <c:axId val="1789618192"/>
      </c:lineChart>
      <c:catAx>
        <c:axId val="1824480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89618192"/>
        <c:crosses val="autoZero"/>
        <c:auto val="1"/>
        <c:lblAlgn val="ctr"/>
        <c:lblOffset val="100"/>
        <c:tickLblSkip val="10"/>
        <c:noMultiLvlLbl val="0"/>
      </c:catAx>
      <c:valAx>
        <c:axId val="1789618192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8244808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1724368"/>
        <c:axId val="1791727152"/>
      </c:lineChart>
      <c:catAx>
        <c:axId val="17917243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91727152"/>
        <c:crosses val="autoZero"/>
        <c:auto val="1"/>
        <c:lblAlgn val="ctr"/>
        <c:lblOffset val="100"/>
        <c:tickLblSkip val="10"/>
        <c:noMultiLvlLbl val="0"/>
      </c:catAx>
      <c:valAx>
        <c:axId val="1791727152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79172436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1763600"/>
        <c:axId val="1791766384"/>
      </c:lineChart>
      <c:catAx>
        <c:axId val="1791763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91766384"/>
        <c:crosses val="autoZero"/>
        <c:auto val="1"/>
        <c:lblAlgn val="ctr"/>
        <c:lblOffset val="100"/>
        <c:tickLblSkip val="10"/>
        <c:noMultiLvlLbl val="0"/>
      </c:catAx>
      <c:valAx>
        <c:axId val="1791766384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79176360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2171136"/>
        <c:axId val="1792173920"/>
      </c:lineChart>
      <c:catAx>
        <c:axId val="1792171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92173920"/>
        <c:crosses val="autoZero"/>
        <c:auto val="1"/>
        <c:lblAlgn val="ctr"/>
        <c:lblOffset val="100"/>
        <c:tickLblSkip val="10"/>
        <c:noMultiLvlLbl val="0"/>
      </c:catAx>
      <c:valAx>
        <c:axId val="1792173920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7921711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3926816"/>
        <c:axId val="1790939392"/>
      </c:lineChart>
      <c:catAx>
        <c:axId val="17939268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90939392"/>
        <c:crosses val="autoZero"/>
        <c:auto val="1"/>
        <c:lblAlgn val="ctr"/>
        <c:lblOffset val="100"/>
        <c:tickLblSkip val="10"/>
        <c:noMultiLvlLbl val="0"/>
      </c:catAx>
      <c:valAx>
        <c:axId val="1790939392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7939268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0944848"/>
        <c:axId val="1857253104"/>
      </c:lineChart>
      <c:catAx>
        <c:axId val="1810944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57253104"/>
        <c:crosses val="autoZero"/>
        <c:auto val="1"/>
        <c:lblAlgn val="ctr"/>
        <c:lblOffset val="100"/>
        <c:tickLblSkip val="10"/>
        <c:noMultiLvlLbl val="0"/>
      </c:catAx>
      <c:valAx>
        <c:axId val="1857253104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8109448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4228464"/>
        <c:axId val="1822231824"/>
      </c:lineChart>
      <c:catAx>
        <c:axId val="18242284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22231824"/>
        <c:crosses val="autoZero"/>
        <c:auto val="1"/>
        <c:lblAlgn val="ctr"/>
        <c:lblOffset val="100"/>
        <c:tickLblSkip val="10"/>
        <c:noMultiLvlLbl val="0"/>
      </c:catAx>
      <c:valAx>
        <c:axId val="1822231824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82422846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8417168"/>
        <c:axId val="1789394176"/>
      </c:lineChart>
      <c:catAx>
        <c:axId val="-20784171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89394176"/>
        <c:crosses val="autoZero"/>
        <c:auto val="1"/>
        <c:lblAlgn val="ctr"/>
        <c:lblOffset val="100"/>
        <c:tickLblSkip val="10"/>
        <c:noMultiLvlLbl val="0"/>
      </c:catAx>
      <c:valAx>
        <c:axId val="1789394176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-207841716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1659200"/>
        <c:axId val="1810699152"/>
      </c:lineChart>
      <c:catAx>
        <c:axId val="1821659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10699152"/>
        <c:crosses val="autoZero"/>
        <c:auto val="1"/>
        <c:lblAlgn val="ctr"/>
        <c:lblOffset val="100"/>
        <c:tickLblSkip val="10"/>
        <c:noMultiLvlLbl val="0"/>
      </c:catAx>
      <c:valAx>
        <c:axId val="1810699152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82165920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46266320"/>
        <c:axId val="-2078409952"/>
      </c:lineChart>
      <c:catAx>
        <c:axId val="-20462663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2078409952"/>
        <c:crosses val="autoZero"/>
        <c:auto val="1"/>
        <c:lblAlgn val="ctr"/>
        <c:lblOffset val="100"/>
        <c:tickLblSkip val="10"/>
        <c:noMultiLvlLbl val="0"/>
      </c:catAx>
      <c:valAx>
        <c:axId val="-2078409952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-204626632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8337984"/>
        <c:axId val="1810293888"/>
      </c:lineChart>
      <c:catAx>
        <c:axId val="-20783379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10293888"/>
        <c:crosses val="autoZero"/>
        <c:auto val="1"/>
        <c:lblAlgn val="ctr"/>
        <c:lblOffset val="100"/>
        <c:tickLblSkip val="10"/>
        <c:noMultiLvlLbl val="0"/>
      </c:catAx>
      <c:valAx>
        <c:axId val="1810293888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-207833798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10783616"/>
        <c:axId val="1810772864"/>
      </c:lineChart>
      <c:catAx>
        <c:axId val="18107836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10772864"/>
        <c:crosses val="autoZero"/>
        <c:auto val="1"/>
        <c:lblAlgn val="ctr"/>
        <c:lblOffset val="100"/>
        <c:tickLblSkip val="10"/>
        <c:noMultiLvlLbl val="0"/>
      </c:catAx>
      <c:valAx>
        <c:axId val="1810772864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81078361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88668832"/>
        <c:axId val="1888697056"/>
      </c:lineChart>
      <c:catAx>
        <c:axId val="1788668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88697056"/>
        <c:crosses val="autoZero"/>
        <c:auto val="1"/>
        <c:lblAlgn val="ctr"/>
        <c:lblOffset val="100"/>
        <c:tickLblSkip val="10"/>
        <c:noMultiLvlLbl val="0"/>
      </c:catAx>
      <c:valAx>
        <c:axId val="1888697056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78866883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1820160"/>
        <c:axId val="1791822928"/>
      </c:lineChart>
      <c:catAx>
        <c:axId val="17918201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91822928"/>
        <c:crosses val="autoZero"/>
        <c:auto val="1"/>
        <c:lblAlgn val="ctr"/>
        <c:lblOffset val="100"/>
        <c:tickLblSkip val="10"/>
        <c:noMultiLvlLbl val="0"/>
      </c:catAx>
      <c:valAx>
        <c:axId val="1791822928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79182016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18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7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1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04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96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9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80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136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271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22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6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7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409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5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86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64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11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0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1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9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0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5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</a:t>
            </a:r>
            <a:r>
              <a:rPr lang="en-US" baseline="0" dirty="0" smtClean="0"/>
              <a:t> faith effort to implement state-of-the-art.  </a:t>
            </a:r>
          </a:p>
          <a:p>
            <a:r>
              <a:rPr lang="en-US" baseline="0" dirty="0" smtClean="0"/>
              <a:t>Cluttered scenes. </a:t>
            </a:r>
          </a:p>
        </p:txBody>
      </p:sp>
    </p:spTree>
    <p:extLst>
      <p:ext uri="{BB962C8B-B14F-4D97-AF65-F5344CB8AC3E}">
        <p14:creationId xmlns:p14="http://schemas.microsoft.com/office/powerpoint/2010/main" val="1774401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90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2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0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60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04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3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8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1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21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0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6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28.jpeg"/><Relationship Id="rId11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7" Type="http://schemas.openxmlformats.org/officeDocument/2006/relationships/chart" Target="../charts/chart6.xml"/><Relationship Id="rId8" Type="http://schemas.openxmlformats.org/officeDocument/2006/relationships/image" Target="../media/image41.emf"/><Relationship Id="rId9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chart" Target="../charts/chart10.xml"/><Relationship Id="rId7" Type="http://schemas.openxmlformats.org/officeDocument/2006/relationships/chart" Target="../charts/chart11.xml"/><Relationship Id="rId8" Type="http://schemas.openxmlformats.org/officeDocument/2006/relationships/chart" Target="../charts/chart12.xml"/><Relationship Id="rId9" Type="http://schemas.openxmlformats.org/officeDocument/2006/relationships/chart" Target="../charts/chart13.xml"/><Relationship Id="rId10" Type="http://schemas.openxmlformats.org/officeDocument/2006/relationships/image" Target="../media/image41.emf"/><Relationship Id="rId11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0.png"/><Relationship Id="rId3" Type="http://schemas.openxmlformats.org/officeDocument/2006/relationships/image" Target="../media/image4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onvnetjs/demo/classify2d.html" TargetMode="External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3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5" Type="http://schemas.openxmlformats.org/officeDocument/2006/relationships/image" Target="../media/image79.jpeg"/><Relationship Id="rId6" Type="http://schemas.openxmlformats.org/officeDocument/2006/relationships/image" Target="../media/image80.jpeg"/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851" y="0"/>
            <a:ext cx="10122476" cy="759185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Machine Learning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125903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0273" y="5075237"/>
            <a:ext cx="4602543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Make a class inherit all the </a:t>
            </a:r>
          </a:p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instance variables and methods </a:t>
            </a:r>
          </a:p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of another class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98136" y="6816984"/>
            <a:ext cx="1561646" cy="257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Aft>
                <a:spcPts val="0"/>
              </a:spcAft>
            </a:pPr>
            <a:r>
              <a:rPr lang="en-US" sz="1157" dirty="0">
                <a:solidFill>
                  <a:srgbClr val="53D8FF"/>
                </a:solidFill>
                <a:latin typeface="Arial" pitchFamily="34" charset="0"/>
              </a:rPr>
              <a:t>[</a:t>
            </a:r>
            <a:r>
              <a:rPr lang="en-US" sz="1157" dirty="0" err="1">
                <a:solidFill>
                  <a:srgbClr val="53D8FF"/>
                </a:solidFill>
                <a:latin typeface="Arial" pitchFamily="34" charset="0"/>
              </a:rPr>
              <a:t>Metin</a:t>
            </a:r>
            <a:r>
              <a:rPr lang="en-US" sz="1157" dirty="0">
                <a:solidFill>
                  <a:srgbClr val="53D8FF"/>
                </a:solidFill>
                <a:latin typeface="Arial" pitchFamily="34" charset="0"/>
              </a:rPr>
              <a:t> &amp; Frost, 1989]</a:t>
            </a:r>
            <a:endParaRPr lang="en-US" sz="1157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9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004722" y="3574860"/>
            <a:ext cx="1570537" cy="160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22" y="2039352"/>
            <a:ext cx="3682459" cy="25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3411172" y="2966816"/>
            <a:ext cx="2753179" cy="1100172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4054563" y="4910988"/>
            <a:ext cx="475973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4627540" y="3364660"/>
            <a:ext cx="304484" cy="304484"/>
            <a:chOff x="0" y="2153"/>
            <a:chExt cx="571" cy="574"/>
          </a:xfrm>
        </p:grpSpPr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582787" y="2103806"/>
            <a:ext cx="4581565" cy="1086613"/>
            <a:chOff x="1435395" y="1908535"/>
            <a:chExt cx="4156313" cy="985756"/>
          </a:xfrm>
        </p:grpSpPr>
        <p:cxnSp>
          <p:nvCxnSpPr>
            <p:cNvPr id="57" name="Straight Arrow Connector 56"/>
            <p:cNvCxnSpPr/>
            <p:nvPr/>
          </p:nvCxnSpPr>
          <p:spPr bwMode="auto">
            <a:xfrm>
              <a:off x="3424238" y="2574925"/>
              <a:ext cx="2167470" cy="116517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8" name="Picture 57" descr="Ey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5516536" y="3404753"/>
            <a:ext cx="2823407" cy="340215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algn="ctr" defTabSz="1007943" hangingPunct="1">
              <a:lnSpc>
                <a:spcPct val="90000"/>
              </a:lnSpc>
              <a:buClrTx/>
              <a:buSzTx/>
              <a:defRPr/>
            </a:pPr>
            <a:r>
              <a:rPr lang="en-US" sz="1984" kern="0" dirty="0">
                <a:solidFill>
                  <a:srgbClr val="000000"/>
                </a:solidFill>
                <a:latin typeface="Arial"/>
                <a:cs typeface="Arial"/>
              </a:rPr>
              <a:t>Somatosensory Cortex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70531" y="7058643"/>
            <a:ext cx="14542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572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Tl;dr</a:t>
            </a:r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 our brain is constantly decomposing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3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796"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Told Vision Was 30 Years Out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796129"/>
            <a:ext cx="10191641" cy="676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0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796"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9376" y="5917304"/>
            <a:ext cx="4360489" cy="723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9" dirty="0"/>
              <a:t>Almost perfect…</a:t>
            </a:r>
            <a:endParaRPr lang="en-US" sz="4409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881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Huge Progress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Android- 100 Billion Wor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22" y="1588003"/>
            <a:ext cx="9612365" cy="54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6514" y="6887704"/>
            <a:ext cx="9323599" cy="37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84" dirty="0"/>
              <a:t>http://</a:t>
            </a:r>
            <a:r>
              <a:rPr lang="en-US" sz="1984" dirty="0" err="1"/>
              <a:t>cs.stanford.edu</a:t>
            </a:r>
            <a:r>
              <a:rPr lang="en-US" sz="1984" dirty="0"/>
              <a:t>/people/</a:t>
            </a:r>
            <a:r>
              <a:rPr lang="en-US" sz="1984" dirty="0" err="1"/>
              <a:t>karpathy</a:t>
            </a:r>
            <a:r>
              <a:rPr lang="en-US" sz="1984" dirty="0"/>
              <a:t>/</a:t>
            </a:r>
            <a:r>
              <a:rPr lang="en-US" sz="1984" dirty="0" err="1"/>
              <a:t>convnetjs</a:t>
            </a:r>
            <a:r>
              <a:rPr lang="en-US" sz="1984" dirty="0"/>
              <a:t>/demo/</a:t>
            </a:r>
            <a:r>
              <a:rPr lang="en-US" sz="1984" dirty="0" err="1"/>
              <a:t>rldemo.html</a:t>
            </a:r>
            <a:endParaRPr lang="en-US" sz="1984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Deep Reinforcement Learning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4" y="1259946"/>
            <a:ext cx="7615673" cy="54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The end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3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512" y="3017837"/>
            <a:ext cx="9033242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Simulator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GraphicsProgram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312" y="2865437"/>
            <a:ext cx="866455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NameSurferGraph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GCanvas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312" y="2865437"/>
            <a:ext cx="7374135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FishTank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GCanvas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8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44912" y="1036637"/>
            <a:ext cx="1530927" cy="1295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Simulator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44912" y="25606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FishTank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2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GCanvas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68712" y="40846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21112" y="42370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3512" y="43894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Architecture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01912" y="5913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87912" y="59896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54312" y="60658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06712" y="62182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40312" y="61420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192712" y="6294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386388" y="1700213"/>
            <a:ext cx="490745" cy="1643145"/>
          </a:xfrm>
          <a:custGeom>
            <a:avLst/>
            <a:gdLst>
              <a:gd name="connsiteX0" fmla="*/ 0 w 490745"/>
              <a:gd name="connsiteY0" fmla="*/ 0 h 1643145"/>
              <a:gd name="connsiteX1" fmla="*/ 100012 w 490745"/>
              <a:gd name="connsiteY1" fmla="*/ 28575 h 1643145"/>
              <a:gd name="connsiteX2" fmla="*/ 200025 w 490745"/>
              <a:gd name="connsiteY2" fmla="*/ 157162 h 1643145"/>
              <a:gd name="connsiteX3" fmla="*/ 271462 w 490745"/>
              <a:gd name="connsiteY3" fmla="*/ 242887 h 1643145"/>
              <a:gd name="connsiteX4" fmla="*/ 314325 w 490745"/>
              <a:gd name="connsiteY4" fmla="*/ 328612 h 1643145"/>
              <a:gd name="connsiteX5" fmla="*/ 342900 w 490745"/>
              <a:gd name="connsiteY5" fmla="*/ 385762 h 1643145"/>
              <a:gd name="connsiteX6" fmla="*/ 400050 w 490745"/>
              <a:gd name="connsiteY6" fmla="*/ 471487 h 1643145"/>
              <a:gd name="connsiteX7" fmla="*/ 428625 w 490745"/>
              <a:gd name="connsiteY7" fmla="*/ 514350 h 1643145"/>
              <a:gd name="connsiteX8" fmla="*/ 442912 w 490745"/>
              <a:gd name="connsiteY8" fmla="*/ 557212 h 1643145"/>
              <a:gd name="connsiteX9" fmla="*/ 485775 w 490745"/>
              <a:gd name="connsiteY9" fmla="*/ 642937 h 1643145"/>
              <a:gd name="connsiteX10" fmla="*/ 457200 w 490745"/>
              <a:gd name="connsiteY10" fmla="*/ 1071562 h 1643145"/>
              <a:gd name="connsiteX11" fmla="*/ 428625 w 490745"/>
              <a:gd name="connsiteY11" fmla="*/ 1128712 h 1643145"/>
              <a:gd name="connsiteX12" fmla="*/ 400050 w 490745"/>
              <a:gd name="connsiteY12" fmla="*/ 1171575 h 1643145"/>
              <a:gd name="connsiteX13" fmla="*/ 357187 w 490745"/>
              <a:gd name="connsiteY13" fmla="*/ 1214437 h 1643145"/>
              <a:gd name="connsiteX14" fmla="*/ 257175 w 490745"/>
              <a:gd name="connsiteY14" fmla="*/ 1328737 h 1643145"/>
              <a:gd name="connsiteX15" fmla="*/ 185737 w 490745"/>
              <a:gd name="connsiteY15" fmla="*/ 1400175 h 1643145"/>
              <a:gd name="connsiteX16" fmla="*/ 142875 w 490745"/>
              <a:gd name="connsiteY16" fmla="*/ 1443037 h 1643145"/>
              <a:gd name="connsiteX17" fmla="*/ 57150 w 490745"/>
              <a:gd name="connsiteY17" fmla="*/ 1471612 h 1643145"/>
              <a:gd name="connsiteX18" fmla="*/ 14287 w 490745"/>
              <a:gd name="connsiteY18" fmla="*/ 1457325 h 1643145"/>
              <a:gd name="connsiteX19" fmla="*/ 28575 w 490745"/>
              <a:gd name="connsiteY19" fmla="*/ 1400175 h 1643145"/>
              <a:gd name="connsiteX20" fmla="*/ 42862 w 490745"/>
              <a:gd name="connsiteY20" fmla="*/ 1357312 h 1643145"/>
              <a:gd name="connsiteX21" fmla="*/ 57150 w 490745"/>
              <a:gd name="connsiteY21" fmla="*/ 1300162 h 1643145"/>
              <a:gd name="connsiteX22" fmla="*/ 85725 w 490745"/>
              <a:gd name="connsiteY22" fmla="*/ 1228725 h 1643145"/>
              <a:gd name="connsiteX23" fmla="*/ 114300 w 490745"/>
              <a:gd name="connsiteY23" fmla="*/ 1143000 h 1643145"/>
              <a:gd name="connsiteX24" fmla="*/ 100012 w 490745"/>
              <a:gd name="connsiteY24" fmla="*/ 1271587 h 1643145"/>
              <a:gd name="connsiteX25" fmla="*/ 57150 w 490745"/>
              <a:gd name="connsiteY25" fmla="*/ 1414462 h 1643145"/>
              <a:gd name="connsiteX26" fmla="*/ 28575 w 490745"/>
              <a:gd name="connsiteY26" fmla="*/ 1457325 h 1643145"/>
              <a:gd name="connsiteX27" fmla="*/ 100012 w 490745"/>
              <a:gd name="connsiteY27" fmla="*/ 1543050 h 1643145"/>
              <a:gd name="connsiteX28" fmla="*/ 185737 w 490745"/>
              <a:gd name="connsiteY28" fmla="*/ 1600200 h 1643145"/>
              <a:gd name="connsiteX29" fmla="*/ 228600 w 490745"/>
              <a:gd name="connsiteY29" fmla="*/ 1643062 h 164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0745" h="1643145">
                <a:moveTo>
                  <a:pt x="0" y="0"/>
                </a:moveTo>
                <a:cubicBezTo>
                  <a:pt x="7626" y="1906"/>
                  <a:pt x="87711" y="20374"/>
                  <a:pt x="100012" y="28575"/>
                </a:cubicBezTo>
                <a:cubicBezTo>
                  <a:pt x="140302" y="55435"/>
                  <a:pt x="177315" y="123097"/>
                  <a:pt x="200025" y="157162"/>
                </a:cubicBezTo>
                <a:cubicBezTo>
                  <a:pt x="239809" y="216838"/>
                  <a:pt x="216457" y="187882"/>
                  <a:pt x="271462" y="242887"/>
                </a:cubicBezTo>
                <a:cubicBezTo>
                  <a:pt x="297659" y="321475"/>
                  <a:pt x="270009" y="251060"/>
                  <a:pt x="314325" y="328612"/>
                </a:cubicBezTo>
                <a:cubicBezTo>
                  <a:pt x="324892" y="347104"/>
                  <a:pt x="331942" y="367499"/>
                  <a:pt x="342900" y="385762"/>
                </a:cubicBezTo>
                <a:cubicBezTo>
                  <a:pt x="360569" y="415211"/>
                  <a:pt x="381000" y="442912"/>
                  <a:pt x="400050" y="471487"/>
                </a:cubicBezTo>
                <a:lnTo>
                  <a:pt x="428625" y="514350"/>
                </a:lnTo>
                <a:cubicBezTo>
                  <a:pt x="433387" y="528637"/>
                  <a:pt x="436177" y="543742"/>
                  <a:pt x="442912" y="557212"/>
                </a:cubicBezTo>
                <a:cubicBezTo>
                  <a:pt x="498309" y="668006"/>
                  <a:pt x="449860" y="535196"/>
                  <a:pt x="485775" y="642937"/>
                </a:cubicBezTo>
                <a:cubicBezTo>
                  <a:pt x="483627" y="700944"/>
                  <a:pt x="510691" y="946749"/>
                  <a:pt x="457200" y="1071562"/>
                </a:cubicBezTo>
                <a:cubicBezTo>
                  <a:pt x="448810" y="1091138"/>
                  <a:pt x="439192" y="1110220"/>
                  <a:pt x="428625" y="1128712"/>
                </a:cubicBezTo>
                <a:cubicBezTo>
                  <a:pt x="420106" y="1143621"/>
                  <a:pt x="411043" y="1158383"/>
                  <a:pt x="400050" y="1171575"/>
                </a:cubicBezTo>
                <a:cubicBezTo>
                  <a:pt x="387115" y="1187097"/>
                  <a:pt x="369592" y="1198488"/>
                  <a:pt x="357187" y="1214437"/>
                </a:cubicBezTo>
                <a:cubicBezTo>
                  <a:pt x="267430" y="1329837"/>
                  <a:pt x="340153" y="1273418"/>
                  <a:pt x="257175" y="1328737"/>
                </a:cubicBezTo>
                <a:cubicBezTo>
                  <a:pt x="204788" y="1407319"/>
                  <a:pt x="257175" y="1340644"/>
                  <a:pt x="185737" y="1400175"/>
                </a:cubicBezTo>
                <a:cubicBezTo>
                  <a:pt x="170215" y="1413110"/>
                  <a:pt x="160538" y="1433224"/>
                  <a:pt x="142875" y="1443037"/>
                </a:cubicBezTo>
                <a:cubicBezTo>
                  <a:pt x="116545" y="1457665"/>
                  <a:pt x="57150" y="1471612"/>
                  <a:pt x="57150" y="1471612"/>
                </a:cubicBezTo>
                <a:cubicBezTo>
                  <a:pt x="42862" y="1466850"/>
                  <a:pt x="19880" y="1471308"/>
                  <a:pt x="14287" y="1457325"/>
                </a:cubicBezTo>
                <a:cubicBezTo>
                  <a:pt x="6994" y="1439093"/>
                  <a:pt x="23181" y="1419056"/>
                  <a:pt x="28575" y="1400175"/>
                </a:cubicBezTo>
                <a:cubicBezTo>
                  <a:pt x="32712" y="1385694"/>
                  <a:pt x="38725" y="1371793"/>
                  <a:pt x="42862" y="1357312"/>
                </a:cubicBezTo>
                <a:cubicBezTo>
                  <a:pt x="48256" y="1338431"/>
                  <a:pt x="50940" y="1318791"/>
                  <a:pt x="57150" y="1300162"/>
                </a:cubicBezTo>
                <a:cubicBezTo>
                  <a:pt x="65260" y="1275831"/>
                  <a:pt x="76960" y="1252828"/>
                  <a:pt x="85725" y="1228725"/>
                </a:cubicBezTo>
                <a:cubicBezTo>
                  <a:pt x="96019" y="1200418"/>
                  <a:pt x="114300" y="1143000"/>
                  <a:pt x="114300" y="1143000"/>
                </a:cubicBezTo>
                <a:cubicBezTo>
                  <a:pt x="140493" y="1221582"/>
                  <a:pt x="128586" y="1157285"/>
                  <a:pt x="100012" y="1271587"/>
                </a:cubicBezTo>
                <a:cubicBezTo>
                  <a:pt x="92025" y="1303536"/>
                  <a:pt x="71065" y="1393589"/>
                  <a:pt x="57150" y="1414462"/>
                </a:cubicBezTo>
                <a:lnTo>
                  <a:pt x="28575" y="1457325"/>
                </a:lnTo>
                <a:cubicBezTo>
                  <a:pt x="49441" y="1519923"/>
                  <a:pt x="32318" y="1495664"/>
                  <a:pt x="100012" y="1543050"/>
                </a:cubicBezTo>
                <a:cubicBezTo>
                  <a:pt x="128147" y="1562744"/>
                  <a:pt x="185737" y="1600200"/>
                  <a:pt x="185737" y="1600200"/>
                </a:cubicBezTo>
                <a:cubicBezTo>
                  <a:pt x="216954" y="1647025"/>
                  <a:pt x="197141" y="1643062"/>
                  <a:pt x="228600" y="164306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357813" y="3529013"/>
            <a:ext cx="685800" cy="1528845"/>
          </a:xfrm>
          <a:custGeom>
            <a:avLst/>
            <a:gdLst>
              <a:gd name="connsiteX0" fmla="*/ 0 w 685800"/>
              <a:gd name="connsiteY0" fmla="*/ 0 h 1528845"/>
              <a:gd name="connsiteX1" fmla="*/ 57150 w 685800"/>
              <a:gd name="connsiteY1" fmla="*/ 14287 h 1528845"/>
              <a:gd name="connsiteX2" fmla="*/ 185737 w 685800"/>
              <a:gd name="connsiteY2" fmla="*/ 28575 h 1528845"/>
              <a:gd name="connsiteX3" fmla="*/ 228600 w 685800"/>
              <a:gd name="connsiteY3" fmla="*/ 57150 h 1528845"/>
              <a:gd name="connsiteX4" fmla="*/ 500062 w 685800"/>
              <a:gd name="connsiteY4" fmla="*/ 371475 h 1528845"/>
              <a:gd name="connsiteX5" fmla="*/ 600075 w 685800"/>
              <a:gd name="connsiteY5" fmla="*/ 500062 h 1528845"/>
              <a:gd name="connsiteX6" fmla="*/ 628650 w 685800"/>
              <a:gd name="connsiteY6" fmla="*/ 542925 h 1528845"/>
              <a:gd name="connsiteX7" fmla="*/ 685800 w 685800"/>
              <a:gd name="connsiteY7" fmla="*/ 685800 h 1528845"/>
              <a:gd name="connsiteX8" fmla="*/ 671512 w 685800"/>
              <a:gd name="connsiteY8" fmla="*/ 928687 h 1528845"/>
              <a:gd name="connsiteX9" fmla="*/ 600075 w 685800"/>
              <a:gd name="connsiteY9" fmla="*/ 1057275 h 1528845"/>
              <a:gd name="connsiteX10" fmla="*/ 514350 w 685800"/>
              <a:gd name="connsiteY10" fmla="*/ 1185862 h 1528845"/>
              <a:gd name="connsiteX11" fmla="*/ 485775 w 685800"/>
              <a:gd name="connsiteY11" fmla="*/ 1228725 h 1528845"/>
              <a:gd name="connsiteX12" fmla="*/ 442912 w 685800"/>
              <a:gd name="connsiteY12" fmla="*/ 1271587 h 1528845"/>
              <a:gd name="connsiteX13" fmla="*/ 371475 w 685800"/>
              <a:gd name="connsiteY13" fmla="*/ 1343025 h 1528845"/>
              <a:gd name="connsiteX14" fmla="*/ 285750 w 685800"/>
              <a:gd name="connsiteY14" fmla="*/ 1371600 h 1528845"/>
              <a:gd name="connsiteX15" fmla="*/ 314325 w 685800"/>
              <a:gd name="connsiteY15" fmla="*/ 1285875 h 1528845"/>
              <a:gd name="connsiteX16" fmla="*/ 328612 w 685800"/>
              <a:gd name="connsiteY16" fmla="*/ 1228725 h 1528845"/>
              <a:gd name="connsiteX17" fmla="*/ 385762 w 685800"/>
              <a:gd name="connsiteY17" fmla="*/ 1143000 h 1528845"/>
              <a:gd name="connsiteX18" fmla="*/ 357187 w 685800"/>
              <a:gd name="connsiteY18" fmla="*/ 1228725 h 1528845"/>
              <a:gd name="connsiteX19" fmla="*/ 342900 w 685800"/>
              <a:gd name="connsiteY19" fmla="*/ 1271587 h 1528845"/>
              <a:gd name="connsiteX20" fmla="*/ 314325 w 685800"/>
              <a:gd name="connsiteY20" fmla="*/ 1314450 h 1528845"/>
              <a:gd name="connsiteX21" fmla="*/ 285750 w 685800"/>
              <a:gd name="connsiteY21" fmla="*/ 1400175 h 1528845"/>
              <a:gd name="connsiteX22" fmla="*/ 271462 w 685800"/>
              <a:gd name="connsiteY22" fmla="*/ 1443037 h 1528845"/>
              <a:gd name="connsiteX23" fmla="*/ 314325 w 685800"/>
              <a:gd name="connsiteY23" fmla="*/ 1471612 h 1528845"/>
              <a:gd name="connsiteX24" fmla="*/ 357187 w 685800"/>
              <a:gd name="connsiteY24" fmla="*/ 1485900 h 1528845"/>
              <a:gd name="connsiteX25" fmla="*/ 400050 w 685800"/>
              <a:gd name="connsiteY25" fmla="*/ 1528762 h 152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5800" h="1528845">
                <a:moveTo>
                  <a:pt x="0" y="0"/>
                </a:moveTo>
                <a:cubicBezTo>
                  <a:pt x="19050" y="4762"/>
                  <a:pt x="37742" y="11301"/>
                  <a:pt x="57150" y="14287"/>
                </a:cubicBezTo>
                <a:cubicBezTo>
                  <a:pt x="99775" y="20845"/>
                  <a:pt x="143899" y="18115"/>
                  <a:pt x="185737" y="28575"/>
                </a:cubicBezTo>
                <a:cubicBezTo>
                  <a:pt x="202396" y="32740"/>
                  <a:pt x="216458" y="45008"/>
                  <a:pt x="228600" y="57150"/>
                </a:cubicBezTo>
                <a:cubicBezTo>
                  <a:pt x="704649" y="533197"/>
                  <a:pt x="342947" y="151513"/>
                  <a:pt x="500062" y="371475"/>
                </a:cubicBezTo>
                <a:cubicBezTo>
                  <a:pt x="531624" y="415661"/>
                  <a:pt x="567494" y="456621"/>
                  <a:pt x="600075" y="500062"/>
                </a:cubicBezTo>
                <a:cubicBezTo>
                  <a:pt x="610378" y="513799"/>
                  <a:pt x="621454" y="527334"/>
                  <a:pt x="628650" y="542925"/>
                </a:cubicBezTo>
                <a:cubicBezTo>
                  <a:pt x="650145" y="589498"/>
                  <a:pt x="685800" y="685800"/>
                  <a:pt x="685800" y="685800"/>
                </a:cubicBezTo>
                <a:cubicBezTo>
                  <a:pt x="681037" y="766762"/>
                  <a:pt x="679582" y="847987"/>
                  <a:pt x="671512" y="928687"/>
                </a:cubicBezTo>
                <a:cubicBezTo>
                  <a:pt x="667074" y="973068"/>
                  <a:pt x="618356" y="1029853"/>
                  <a:pt x="600075" y="1057275"/>
                </a:cubicBezTo>
                <a:lnTo>
                  <a:pt x="514350" y="1185862"/>
                </a:lnTo>
                <a:cubicBezTo>
                  <a:pt x="504825" y="1200150"/>
                  <a:pt x="497917" y="1216583"/>
                  <a:pt x="485775" y="1228725"/>
                </a:cubicBezTo>
                <a:cubicBezTo>
                  <a:pt x="471487" y="1243012"/>
                  <a:pt x="455847" y="1256065"/>
                  <a:pt x="442912" y="1271587"/>
                </a:cubicBezTo>
                <a:cubicBezTo>
                  <a:pt x="406492" y="1315290"/>
                  <a:pt x="426944" y="1318372"/>
                  <a:pt x="371475" y="1343025"/>
                </a:cubicBezTo>
                <a:cubicBezTo>
                  <a:pt x="343950" y="1355258"/>
                  <a:pt x="285750" y="1371600"/>
                  <a:pt x="285750" y="1371600"/>
                </a:cubicBezTo>
                <a:cubicBezTo>
                  <a:pt x="295275" y="1343025"/>
                  <a:pt x="307020" y="1315096"/>
                  <a:pt x="314325" y="1285875"/>
                </a:cubicBezTo>
                <a:cubicBezTo>
                  <a:pt x="319087" y="1266825"/>
                  <a:pt x="319830" y="1246288"/>
                  <a:pt x="328612" y="1228725"/>
                </a:cubicBezTo>
                <a:cubicBezTo>
                  <a:pt x="343971" y="1198008"/>
                  <a:pt x="385762" y="1143000"/>
                  <a:pt x="385762" y="1143000"/>
                </a:cubicBezTo>
                <a:lnTo>
                  <a:pt x="357187" y="1228725"/>
                </a:lnTo>
                <a:cubicBezTo>
                  <a:pt x="352425" y="1243012"/>
                  <a:pt x="351254" y="1259056"/>
                  <a:pt x="342900" y="1271587"/>
                </a:cubicBezTo>
                <a:cubicBezTo>
                  <a:pt x="333375" y="1285875"/>
                  <a:pt x="321299" y="1298758"/>
                  <a:pt x="314325" y="1314450"/>
                </a:cubicBezTo>
                <a:cubicBezTo>
                  <a:pt x="302092" y="1341975"/>
                  <a:pt x="295275" y="1371600"/>
                  <a:pt x="285750" y="1400175"/>
                </a:cubicBezTo>
                <a:lnTo>
                  <a:pt x="271462" y="1443037"/>
                </a:lnTo>
                <a:cubicBezTo>
                  <a:pt x="285750" y="1452562"/>
                  <a:pt x="298966" y="1463933"/>
                  <a:pt x="314325" y="1471612"/>
                </a:cubicBezTo>
                <a:cubicBezTo>
                  <a:pt x="327795" y="1478347"/>
                  <a:pt x="345427" y="1476492"/>
                  <a:pt x="357187" y="1485900"/>
                </a:cubicBezTo>
                <a:cubicBezTo>
                  <a:pt x="415718" y="1532725"/>
                  <a:pt x="361015" y="1528762"/>
                  <a:pt x="400050" y="152876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414713" y="5572125"/>
            <a:ext cx="400050" cy="283732"/>
          </a:xfrm>
          <a:custGeom>
            <a:avLst/>
            <a:gdLst>
              <a:gd name="connsiteX0" fmla="*/ 400050 w 400050"/>
              <a:gd name="connsiteY0" fmla="*/ 0 h 283732"/>
              <a:gd name="connsiteX1" fmla="*/ 142875 w 400050"/>
              <a:gd name="connsiteY1" fmla="*/ 100013 h 283732"/>
              <a:gd name="connsiteX2" fmla="*/ 42862 w 400050"/>
              <a:gd name="connsiteY2" fmla="*/ 214313 h 283732"/>
              <a:gd name="connsiteX3" fmla="*/ 14287 w 400050"/>
              <a:gd name="connsiteY3" fmla="*/ 171450 h 283732"/>
              <a:gd name="connsiteX4" fmla="*/ 0 w 400050"/>
              <a:gd name="connsiteY4" fmla="*/ 100013 h 283732"/>
              <a:gd name="connsiteX5" fmla="*/ 14287 w 400050"/>
              <a:gd name="connsiteY5" fmla="*/ 142875 h 283732"/>
              <a:gd name="connsiteX6" fmla="*/ 242887 w 400050"/>
              <a:gd name="connsiteY6" fmla="*/ 271463 h 2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50" h="283732">
                <a:moveTo>
                  <a:pt x="400050" y="0"/>
                </a:moveTo>
                <a:cubicBezTo>
                  <a:pt x="281834" y="29554"/>
                  <a:pt x="256149" y="27193"/>
                  <a:pt x="142875" y="100013"/>
                </a:cubicBezTo>
                <a:cubicBezTo>
                  <a:pt x="107157" y="122974"/>
                  <a:pt x="68063" y="180712"/>
                  <a:pt x="42862" y="214313"/>
                </a:cubicBezTo>
                <a:cubicBezTo>
                  <a:pt x="33337" y="200025"/>
                  <a:pt x="20316" y="187528"/>
                  <a:pt x="14287" y="171450"/>
                </a:cubicBezTo>
                <a:cubicBezTo>
                  <a:pt x="5760" y="148712"/>
                  <a:pt x="0" y="124297"/>
                  <a:pt x="0" y="100013"/>
                </a:cubicBezTo>
                <a:cubicBezTo>
                  <a:pt x="0" y="84953"/>
                  <a:pt x="9525" y="128588"/>
                  <a:pt x="14287" y="142875"/>
                </a:cubicBezTo>
                <a:cubicBezTo>
                  <a:pt x="36464" y="342463"/>
                  <a:pt x="-14551" y="271463"/>
                  <a:pt x="242887" y="27146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586413" y="5600700"/>
            <a:ext cx="303545" cy="314666"/>
          </a:xfrm>
          <a:custGeom>
            <a:avLst/>
            <a:gdLst>
              <a:gd name="connsiteX0" fmla="*/ 0 w 303545"/>
              <a:gd name="connsiteY0" fmla="*/ 0 h 314666"/>
              <a:gd name="connsiteX1" fmla="*/ 142875 w 303545"/>
              <a:gd name="connsiteY1" fmla="*/ 128588 h 314666"/>
              <a:gd name="connsiteX2" fmla="*/ 200025 w 303545"/>
              <a:gd name="connsiteY2" fmla="*/ 271463 h 314666"/>
              <a:gd name="connsiteX3" fmla="*/ 242887 w 303545"/>
              <a:gd name="connsiteY3" fmla="*/ 285750 h 314666"/>
              <a:gd name="connsiteX4" fmla="*/ 257175 w 303545"/>
              <a:gd name="connsiteY4" fmla="*/ 242888 h 314666"/>
              <a:gd name="connsiteX5" fmla="*/ 300037 w 303545"/>
              <a:gd name="connsiteY5" fmla="*/ 200025 h 314666"/>
              <a:gd name="connsiteX6" fmla="*/ 257175 w 303545"/>
              <a:gd name="connsiteY6" fmla="*/ 228600 h 314666"/>
              <a:gd name="connsiteX7" fmla="*/ 214312 w 303545"/>
              <a:gd name="connsiteY7" fmla="*/ 271463 h 314666"/>
              <a:gd name="connsiteX8" fmla="*/ 171450 w 303545"/>
              <a:gd name="connsiteY8" fmla="*/ 285750 h 314666"/>
              <a:gd name="connsiteX9" fmla="*/ 128587 w 303545"/>
              <a:gd name="connsiteY9" fmla="*/ 314325 h 314666"/>
              <a:gd name="connsiteX10" fmla="*/ 100012 w 303545"/>
              <a:gd name="connsiteY10" fmla="*/ 271463 h 314666"/>
              <a:gd name="connsiteX11" fmla="*/ 14287 w 303545"/>
              <a:gd name="connsiteY11" fmla="*/ 200025 h 31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545" h="314666">
                <a:moveTo>
                  <a:pt x="0" y="0"/>
                </a:moveTo>
                <a:cubicBezTo>
                  <a:pt x="76743" y="38371"/>
                  <a:pt x="83861" y="32690"/>
                  <a:pt x="142875" y="128588"/>
                </a:cubicBezTo>
                <a:cubicBezTo>
                  <a:pt x="160730" y="157602"/>
                  <a:pt x="170323" y="241761"/>
                  <a:pt x="200025" y="271463"/>
                </a:cubicBezTo>
                <a:cubicBezTo>
                  <a:pt x="210674" y="282112"/>
                  <a:pt x="228600" y="280988"/>
                  <a:pt x="242887" y="285750"/>
                </a:cubicBezTo>
                <a:cubicBezTo>
                  <a:pt x="247650" y="271463"/>
                  <a:pt x="248821" y="255419"/>
                  <a:pt x="257175" y="242888"/>
                </a:cubicBezTo>
                <a:cubicBezTo>
                  <a:pt x="268383" y="226076"/>
                  <a:pt x="316849" y="188817"/>
                  <a:pt x="300037" y="200025"/>
                </a:cubicBezTo>
                <a:cubicBezTo>
                  <a:pt x="285750" y="209550"/>
                  <a:pt x="269317" y="216458"/>
                  <a:pt x="257175" y="228600"/>
                </a:cubicBezTo>
                <a:cubicBezTo>
                  <a:pt x="242887" y="242888"/>
                  <a:pt x="231124" y="260255"/>
                  <a:pt x="214312" y="271463"/>
                </a:cubicBezTo>
                <a:cubicBezTo>
                  <a:pt x="201781" y="279817"/>
                  <a:pt x="185737" y="280988"/>
                  <a:pt x="171450" y="285750"/>
                </a:cubicBezTo>
                <a:cubicBezTo>
                  <a:pt x="157162" y="295275"/>
                  <a:pt x="145425" y="317692"/>
                  <a:pt x="128587" y="314325"/>
                </a:cubicBezTo>
                <a:cubicBezTo>
                  <a:pt x="111749" y="310958"/>
                  <a:pt x="112935" y="282770"/>
                  <a:pt x="100012" y="271463"/>
                </a:cubicBezTo>
                <a:cubicBezTo>
                  <a:pt x="10324" y="192987"/>
                  <a:pt x="14287" y="251247"/>
                  <a:pt x="14287" y="2000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02312" y="1951037"/>
            <a:ext cx="1287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Has a tank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78512" y="3551237"/>
            <a:ext cx="1646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432FF"/>
                </a:solidFill>
              </a:rPr>
              <a:t>Has many fish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4712" y="5151437"/>
            <a:ext cx="13516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432FF"/>
                </a:solidFill>
              </a:rPr>
              <a:t>Has an </a:t>
            </a:r>
            <a:r>
              <a:rPr lang="en-US" dirty="0" err="1" smtClean="0">
                <a:solidFill>
                  <a:srgbClr val="0432FF"/>
                </a:solidFill>
              </a:rPr>
              <a:t>img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78512" y="5456237"/>
            <a:ext cx="1287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Has </a:t>
            </a:r>
            <a:r>
              <a:rPr lang="en-US" smtClean="0">
                <a:solidFill>
                  <a:srgbClr val="0432FF"/>
                </a:solidFill>
              </a:rPr>
              <a:t>a goal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1712" y="2636837"/>
            <a:ext cx="158248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Is a </a:t>
            </a:r>
            <a:r>
              <a:rPr lang="en-US" dirty="0" err="1" smtClean="0">
                <a:solidFill>
                  <a:srgbClr val="0432FF"/>
                </a:solidFill>
              </a:rPr>
              <a:t>GCanvas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878676" y="3038662"/>
            <a:ext cx="1746079" cy="469309"/>
          </a:xfrm>
          <a:custGeom>
            <a:avLst/>
            <a:gdLst>
              <a:gd name="connsiteX0" fmla="*/ 0 w 1746079"/>
              <a:gd name="connsiteY0" fmla="*/ 136800 h 469309"/>
              <a:gd name="connsiteX1" fmla="*/ 83128 w 1746079"/>
              <a:gd name="connsiteY1" fmla="*/ 186676 h 469309"/>
              <a:gd name="connsiteX2" fmla="*/ 216131 w 1746079"/>
              <a:gd name="connsiteY2" fmla="*/ 236553 h 469309"/>
              <a:gd name="connsiteX3" fmla="*/ 299259 w 1746079"/>
              <a:gd name="connsiteY3" fmla="*/ 253178 h 469309"/>
              <a:gd name="connsiteX4" fmla="*/ 814648 w 1746079"/>
              <a:gd name="connsiteY4" fmla="*/ 236553 h 469309"/>
              <a:gd name="connsiteX5" fmla="*/ 914400 w 1746079"/>
              <a:gd name="connsiteY5" fmla="*/ 219927 h 469309"/>
              <a:gd name="connsiteX6" fmla="*/ 1064029 w 1746079"/>
              <a:gd name="connsiteY6" fmla="*/ 203302 h 469309"/>
              <a:gd name="connsiteX7" fmla="*/ 1180408 w 1746079"/>
              <a:gd name="connsiteY7" fmla="*/ 186676 h 469309"/>
              <a:gd name="connsiteX8" fmla="*/ 1230284 w 1746079"/>
              <a:gd name="connsiteY8" fmla="*/ 170051 h 469309"/>
              <a:gd name="connsiteX9" fmla="*/ 1429789 w 1746079"/>
              <a:gd name="connsiteY9" fmla="*/ 136800 h 469309"/>
              <a:gd name="connsiteX10" fmla="*/ 1629295 w 1746079"/>
              <a:gd name="connsiteY10" fmla="*/ 103549 h 469309"/>
              <a:gd name="connsiteX11" fmla="*/ 1695797 w 1746079"/>
              <a:gd name="connsiteY11" fmla="*/ 86923 h 469309"/>
              <a:gd name="connsiteX12" fmla="*/ 1496291 w 1746079"/>
              <a:gd name="connsiteY12" fmla="*/ 20422 h 469309"/>
              <a:gd name="connsiteX13" fmla="*/ 1512917 w 1746079"/>
              <a:gd name="connsiteY13" fmla="*/ 20422 h 469309"/>
              <a:gd name="connsiteX14" fmla="*/ 1562793 w 1746079"/>
              <a:gd name="connsiteY14" fmla="*/ 37047 h 469309"/>
              <a:gd name="connsiteX15" fmla="*/ 1695797 w 1746079"/>
              <a:gd name="connsiteY15" fmla="*/ 86923 h 469309"/>
              <a:gd name="connsiteX16" fmla="*/ 1745673 w 1746079"/>
              <a:gd name="connsiteY16" fmla="*/ 120174 h 469309"/>
              <a:gd name="connsiteX17" fmla="*/ 1712422 w 1746079"/>
              <a:gd name="connsiteY17" fmla="*/ 170051 h 469309"/>
              <a:gd name="connsiteX18" fmla="*/ 1612669 w 1746079"/>
              <a:gd name="connsiteY18" fmla="*/ 303054 h 469309"/>
              <a:gd name="connsiteX19" fmla="*/ 1546168 w 1746079"/>
              <a:gd name="connsiteY19" fmla="*/ 402807 h 469309"/>
              <a:gd name="connsiteX20" fmla="*/ 1496291 w 1746079"/>
              <a:gd name="connsiteY20" fmla="*/ 469309 h 46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46079" h="469309">
                <a:moveTo>
                  <a:pt x="0" y="136800"/>
                </a:moveTo>
                <a:cubicBezTo>
                  <a:pt x="27709" y="153425"/>
                  <a:pt x="54225" y="172225"/>
                  <a:pt x="83128" y="186676"/>
                </a:cubicBezTo>
                <a:cubicBezTo>
                  <a:pt x="98378" y="194301"/>
                  <a:pt x="187357" y="229359"/>
                  <a:pt x="216131" y="236553"/>
                </a:cubicBezTo>
                <a:cubicBezTo>
                  <a:pt x="243545" y="243407"/>
                  <a:pt x="271550" y="247636"/>
                  <a:pt x="299259" y="253178"/>
                </a:cubicBezTo>
                <a:cubicBezTo>
                  <a:pt x="471055" y="247636"/>
                  <a:pt x="643013" y="245831"/>
                  <a:pt x="814648" y="236553"/>
                </a:cubicBezTo>
                <a:cubicBezTo>
                  <a:pt x="848308" y="234734"/>
                  <a:pt x="880986" y="224382"/>
                  <a:pt x="914400" y="219927"/>
                </a:cubicBezTo>
                <a:cubicBezTo>
                  <a:pt x="964143" y="213295"/>
                  <a:pt x="1014233" y="209526"/>
                  <a:pt x="1064029" y="203302"/>
                </a:cubicBezTo>
                <a:cubicBezTo>
                  <a:pt x="1102913" y="198441"/>
                  <a:pt x="1141615" y="192218"/>
                  <a:pt x="1180408" y="186676"/>
                </a:cubicBezTo>
                <a:cubicBezTo>
                  <a:pt x="1197033" y="181134"/>
                  <a:pt x="1213100" y="173488"/>
                  <a:pt x="1230284" y="170051"/>
                </a:cubicBezTo>
                <a:cubicBezTo>
                  <a:pt x="1296394" y="156829"/>
                  <a:pt x="1429789" y="136800"/>
                  <a:pt x="1429789" y="136800"/>
                </a:cubicBezTo>
                <a:cubicBezTo>
                  <a:pt x="1541164" y="99674"/>
                  <a:pt x="1422473" y="135368"/>
                  <a:pt x="1629295" y="103549"/>
                </a:cubicBezTo>
                <a:cubicBezTo>
                  <a:pt x="1651879" y="100075"/>
                  <a:pt x="1673630" y="92465"/>
                  <a:pt x="1695797" y="86923"/>
                </a:cubicBezTo>
                <a:lnTo>
                  <a:pt x="1496291" y="20422"/>
                </a:lnTo>
                <a:cubicBezTo>
                  <a:pt x="1472744" y="12573"/>
                  <a:pt x="1366822" y="-21320"/>
                  <a:pt x="1512917" y="20422"/>
                </a:cubicBezTo>
                <a:cubicBezTo>
                  <a:pt x="1529767" y="25236"/>
                  <a:pt x="1546384" y="30894"/>
                  <a:pt x="1562793" y="37047"/>
                </a:cubicBezTo>
                <a:cubicBezTo>
                  <a:pt x="1721821" y="96682"/>
                  <a:pt x="1582592" y="49189"/>
                  <a:pt x="1695797" y="86923"/>
                </a:cubicBezTo>
                <a:cubicBezTo>
                  <a:pt x="1712422" y="98007"/>
                  <a:pt x="1741754" y="100581"/>
                  <a:pt x="1745673" y="120174"/>
                </a:cubicBezTo>
                <a:cubicBezTo>
                  <a:pt x="1749592" y="139768"/>
                  <a:pt x="1724175" y="153891"/>
                  <a:pt x="1712422" y="170051"/>
                </a:cubicBezTo>
                <a:cubicBezTo>
                  <a:pt x="1679827" y="214870"/>
                  <a:pt x="1643409" y="256943"/>
                  <a:pt x="1612669" y="303054"/>
                </a:cubicBezTo>
                <a:lnTo>
                  <a:pt x="1546168" y="402807"/>
                </a:lnTo>
                <a:cubicBezTo>
                  <a:pt x="1508571" y="459202"/>
                  <a:pt x="1527045" y="438555"/>
                  <a:pt x="1496291" y="469309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382712" y="1587500"/>
            <a:ext cx="2514600" cy="2006600"/>
          </a:xfrm>
          <a:custGeom>
            <a:avLst/>
            <a:gdLst>
              <a:gd name="connsiteX0" fmla="*/ 1320806 w 2921208"/>
              <a:gd name="connsiteY0" fmla="*/ 152400 h 2006600"/>
              <a:gd name="connsiteX1" fmla="*/ 1219206 w 2921208"/>
              <a:gd name="connsiteY1" fmla="*/ 114300 h 2006600"/>
              <a:gd name="connsiteX2" fmla="*/ 787406 w 2921208"/>
              <a:gd name="connsiteY2" fmla="*/ 76200 h 2006600"/>
              <a:gd name="connsiteX3" fmla="*/ 635006 w 2921208"/>
              <a:gd name="connsiteY3" fmla="*/ 63500 h 2006600"/>
              <a:gd name="connsiteX4" fmla="*/ 406406 w 2921208"/>
              <a:gd name="connsiteY4" fmla="*/ 88900 h 2006600"/>
              <a:gd name="connsiteX5" fmla="*/ 342906 w 2921208"/>
              <a:gd name="connsiteY5" fmla="*/ 127000 h 2006600"/>
              <a:gd name="connsiteX6" fmla="*/ 266706 w 2921208"/>
              <a:gd name="connsiteY6" fmla="*/ 152400 h 2006600"/>
              <a:gd name="connsiteX7" fmla="*/ 203206 w 2921208"/>
              <a:gd name="connsiteY7" fmla="*/ 228600 h 2006600"/>
              <a:gd name="connsiteX8" fmla="*/ 50806 w 2921208"/>
              <a:gd name="connsiteY8" fmla="*/ 431800 h 2006600"/>
              <a:gd name="connsiteX9" fmla="*/ 6 w 2921208"/>
              <a:gd name="connsiteY9" fmla="*/ 596900 h 2006600"/>
              <a:gd name="connsiteX10" fmla="*/ 38106 w 2921208"/>
              <a:gd name="connsiteY10" fmla="*/ 812800 h 2006600"/>
              <a:gd name="connsiteX11" fmla="*/ 139706 w 2921208"/>
              <a:gd name="connsiteY11" fmla="*/ 1206500 h 2006600"/>
              <a:gd name="connsiteX12" fmla="*/ 215906 w 2921208"/>
              <a:gd name="connsiteY12" fmla="*/ 1358900 h 2006600"/>
              <a:gd name="connsiteX13" fmla="*/ 495306 w 2921208"/>
              <a:gd name="connsiteY13" fmla="*/ 1638300 h 2006600"/>
              <a:gd name="connsiteX14" fmla="*/ 558806 w 2921208"/>
              <a:gd name="connsiteY14" fmla="*/ 1689100 h 2006600"/>
              <a:gd name="connsiteX15" fmla="*/ 673106 w 2921208"/>
              <a:gd name="connsiteY15" fmla="*/ 1714500 h 2006600"/>
              <a:gd name="connsiteX16" fmla="*/ 1130306 w 2921208"/>
              <a:gd name="connsiteY16" fmla="*/ 1955800 h 2006600"/>
              <a:gd name="connsiteX17" fmla="*/ 1231906 w 2921208"/>
              <a:gd name="connsiteY17" fmla="*/ 1993900 h 2006600"/>
              <a:gd name="connsiteX18" fmla="*/ 1498606 w 2921208"/>
              <a:gd name="connsiteY18" fmla="*/ 2006600 h 2006600"/>
              <a:gd name="connsiteX19" fmla="*/ 2209806 w 2921208"/>
              <a:gd name="connsiteY19" fmla="*/ 1968500 h 2006600"/>
              <a:gd name="connsiteX20" fmla="*/ 2387606 w 2921208"/>
              <a:gd name="connsiteY20" fmla="*/ 1879600 h 2006600"/>
              <a:gd name="connsiteX21" fmla="*/ 2743206 w 2921208"/>
              <a:gd name="connsiteY21" fmla="*/ 1625600 h 2006600"/>
              <a:gd name="connsiteX22" fmla="*/ 2844806 w 2921208"/>
              <a:gd name="connsiteY22" fmla="*/ 1447800 h 2006600"/>
              <a:gd name="connsiteX23" fmla="*/ 2895606 w 2921208"/>
              <a:gd name="connsiteY23" fmla="*/ 1270000 h 2006600"/>
              <a:gd name="connsiteX24" fmla="*/ 2908306 w 2921208"/>
              <a:gd name="connsiteY24" fmla="*/ 647700 h 2006600"/>
              <a:gd name="connsiteX25" fmla="*/ 2857506 w 2921208"/>
              <a:gd name="connsiteY25" fmla="*/ 558800 h 2006600"/>
              <a:gd name="connsiteX26" fmla="*/ 2540006 w 2921208"/>
              <a:gd name="connsiteY26" fmla="*/ 177800 h 2006600"/>
              <a:gd name="connsiteX27" fmla="*/ 2489206 w 2921208"/>
              <a:gd name="connsiteY27" fmla="*/ 139700 h 2006600"/>
              <a:gd name="connsiteX28" fmla="*/ 2222506 w 2921208"/>
              <a:gd name="connsiteY28" fmla="*/ 63500 h 2006600"/>
              <a:gd name="connsiteX29" fmla="*/ 2044706 w 2921208"/>
              <a:gd name="connsiteY29" fmla="*/ 38100 h 2006600"/>
              <a:gd name="connsiteX30" fmla="*/ 1892306 w 2921208"/>
              <a:gd name="connsiteY30" fmla="*/ 0 h 2006600"/>
              <a:gd name="connsiteX31" fmla="*/ 1257306 w 2921208"/>
              <a:gd name="connsiteY31" fmla="*/ 25400 h 2006600"/>
              <a:gd name="connsiteX32" fmla="*/ 1054106 w 2921208"/>
              <a:gd name="connsiteY32" fmla="*/ 76200 h 2006600"/>
              <a:gd name="connsiteX33" fmla="*/ 990606 w 2921208"/>
              <a:gd name="connsiteY33" fmla="*/ 114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21208" h="2006600">
                <a:moveTo>
                  <a:pt x="1320806" y="152400"/>
                </a:moveTo>
                <a:cubicBezTo>
                  <a:pt x="1286939" y="139700"/>
                  <a:pt x="1254185" y="123505"/>
                  <a:pt x="1219206" y="114300"/>
                </a:cubicBezTo>
                <a:cubicBezTo>
                  <a:pt x="1065702" y="73904"/>
                  <a:pt x="957772" y="85935"/>
                  <a:pt x="787406" y="76200"/>
                </a:cubicBezTo>
                <a:cubicBezTo>
                  <a:pt x="736513" y="73292"/>
                  <a:pt x="685806" y="67733"/>
                  <a:pt x="635006" y="63500"/>
                </a:cubicBezTo>
                <a:cubicBezTo>
                  <a:pt x="558806" y="71967"/>
                  <a:pt x="481325" y="72613"/>
                  <a:pt x="406406" y="88900"/>
                </a:cubicBezTo>
                <a:cubicBezTo>
                  <a:pt x="382285" y="94144"/>
                  <a:pt x="365378" y="116786"/>
                  <a:pt x="342906" y="127000"/>
                </a:cubicBezTo>
                <a:cubicBezTo>
                  <a:pt x="318532" y="138079"/>
                  <a:pt x="292106" y="143933"/>
                  <a:pt x="266706" y="152400"/>
                </a:cubicBezTo>
                <a:cubicBezTo>
                  <a:pt x="245539" y="177800"/>
                  <a:pt x="223044" y="202149"/>
                  <a:pt x="203206" y="228600"/>
                </a:cubicBezTo>
                <a:cubicBezTo>
                  <a:pt x="18302" y="475139"/>
                  <a:pt x="196683" y="256748"/>
                  <a:pt x="50806" y="431800"/>
                </a:cubicBezTo>
                <a:cubicBezTo>
                  <a:pt x="44643" y="450289"/>
                  <a:pt x="-601" y="582342"/>
                  <a:pt x="6" y="596900"/>
                </a:cubicBezTo>
                <a:cubicBezTo>
                  <a:pt x="3048" y="669915"/>
                  <a:pt x="23774" y="741140"/>
                  <a:pt x="38106" y="812800"/>
                </a:cubicBezTo>
                <a:cubicBezTo>
                  <a:pt x="66825" y="956394"/>
                  <a:pt x="82034" y="1078341"/>
                  <a:pt x="139706" y="1206500"/>
                </a:cubicBezTo>
                <a:cubicBezTo>
                  <a:pt x="163013" y="1258294"/>
                  <a:pt x="179800" y="1315057"/>
                  <a:pt x="215906" y="1358900"/>
                </a:cubicBezTo>
                <a:cubicBezTo>
                  <a:pt x="299635" y="1460571"/>
                  <a:pt x="392457" y="1556021"/>
                  <a:pt x="495306" y="1638300"/>
                </a:cubicBezTo>
                <a:cubicBezTo>
                  <a:pt x="516473" y="1655233"/>
                  <a:pt x="533891" y="1678422"/>
                  <a:pt x="558806" y="1689100"/>
                </a:cubicBezTo>
                <a:cubicBezTo>
                  <a:pt x="594680" y="1704474"/>
                  <a:pt x="635006" y="1706033"/>
                  <a:pt x="673106" y="1714500"/>
                </a:cubicBezTo>
                <a:cubicBezTo>
                  <a:pt x="729491" y="1745512"/>
                  <a:pt x="1047556" y="1924769"/>
                  <a:pt x="1130306" y="1955800"/>
                </a:cubicBezTo>
                <a:cubicBezTo>
                  <a:pt x="1164173" y="1968500"/>
                  <a:pt x="1196076" y="1988958"/>
                  <a:pt x="1231906" y="1993900"/>
                </a:cubicBezTo>
                <a:cubicBezTo>
                  <a:pt x="1320072" y="2006061"/>
                  <a:pt x="1409706" y="2002367"/>
                  <a:pt x="1498606" y="2006600"/>
                </a:cubicBezTo>
                <a:cubicBezTo>
                  <a:pt x="1735673" y="1993900"/>
                  <a:pt x="1974785" y="2002074"/>
                  <a:pt x="2209806" y="1968500"/>
                </a:cubicBezTo>
                <a:cubicBezTo>
                  <a:pt x="2275402" y="1959129"/>
                  <a:pt x="2329854" y="1912086"/>
                  <a:pt x="2387606" y="1879600"/>
                </a:cubicBezTo>
                <a:cubicBezTo>
                  <a:pt x="2485821" y="1824354"/>
                  <a:pt x="2663976" y="1726838"/>
                  <a:pt x="2743206" y="1625600"/>
                </a:cubicBezTo>
                <a:cubicBezTo>
                  <a:pt x="2785275" y="1571845"/>
                  <a:pt x="2817917" y="1510541"/>
                  <a:pt x="2844806" y="1447800"/>
                </a:cubicBezTo>
                <a:cubicBezTo>
                  <a:pt x="2869087" y="1391145"/>
                  <a:pt x="2878673" y="1329267"/>
                  <a:pt x="2895606" y="1270000"/>
                </a:cubicBezTo>
                <a:cubicBezTo>
                  <a:pt x="2901234" y="1177141"/>
                  <a:pt x="2941315" y="799540"/>
                  <a:pt x="2908306" y="647700"/>
                </a:cubicBezTo>
                <a:cubicBezTo>
                  <a:pt x="2901056" y="614349"/>
                  <a:pt x="2876883" y="586896"/>
                  <a:pt x="2857506" y="558800"/>
                </a:cubicBezTo>
                <a:cubicBezTo>
                  <a:pt x="2685320" y="309131"/>
                  <a:pt x="2713376" y="324498"/>
                  <a:pt x="2540006" y="177800"/>
                </a:cubicBezTo>
                <a:cubicBezTo>
                  <a:pt x="2523848" y="164128"/>
                  <a:pt x="2508387" y="148651"/>
                  <a:pt x="2489206" y="139700"/>
                </a:cubicBezTo>
                <a:cubicBezTo>
                  <a:pt x="2393237" y="94915"/>
                  <a:pt x="2324642" y="80523"/>
                  <a:pt x="2222506" y="63500"/>
                </a:cubicBezTo>
                <a:cubicBezTo>
                  <a:pt x="2163452" y="53658"/>
                  <a:pt x="2103497" y="49406"/>
                  <a:pt x="2044706" y="38100"/>
                </a:cubicBezTo>
                <a:cubicBezTo>
                  <a:pt x="1993285" y="28211"/>
                  <a:pt x="1943106" y="12700"/>
                  <a:pt x="1892306" y="0"/>
                </a:cubicBezTo>
                <a:cubicBezTo>
                  <a:pt x="1680639" y="8467"/>
                  <a:pt x="1468657" y="11071"/>
                  <a:pt x="1257306" y="25400"/>
                </a:cubicBezTo>
                <a:cubicBezTo>
                  <a:pt x="1215238" y="28252"/>
                  <a:pt x="1099740" y="63162"/>
                  <a:pt x="1054106" y="76200"/>
                </a:cubicBezTo>
                <a:cubicBezTo>
                  <a:pt x="999919" y="116840"/>
                  <a:pt x="1024473" y="114300"/>
                  <a:pt x="990606" y="114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411912" y="736600"/>
            <a:ext cx="2566988" cy="1524000"/>
          </a:xfrm>
          <a:custGeom>
            <a:avLst/>
            <a:gdLst>
              <a:gd name="connsiteX0" fmla="*/ 1600200 w 2209800"/>
              <a:gd name="connsiteY0" fmla="*/ 266700 h 1524000"/>
              <a:gd name="connsiteX1" fmla="*/ 1422400 w 2209800"/>
              <a:gd name="connsiteY1" fmla="*/ 254000 h 1524000"/>
              <a:gd name="connsiteX2" fmla="*/ 1308100 w 2209800"/>
              <a:gd name="connsiteY2" fmla="*/ 241300 h 1524000"/>
              <a:gd name="connsiteX3" fmla="*/ 990600 w 2209800"/>
              <a:gd name="connsiteY3" fmla="*/ 165100 h 1524000"/>
              <a:gd name="connsiteX4" fmla="*/ 850900 w 2209800"/>
              <a:gd name="connsiteY4" fmla="*/ 152400 h 1524000"/>
              <a:gd name="connsiteX5" fmla="*/ 431800 w 2209800"/>
              <a:gd name="connsiteY5" fmla="*/ 165100 h 1524000"/>
              <a:gd name="connsiteX6" fmla="*/ 342900 w 2209800"/>
              <a:gd name="connsiteY6" fmla="*/ 203200 h 1524000"/>
              <a:gd name="connsiteX7" fmla="*/ 266700 w 2209800"/>
              <a:gd name="connsiteY7" fmla="*/ 228600 h 1524000"/>
              <a:gd name="connsiteX8" fmla="*/ 177800 w 2209800"/>
              <a:gd name="connsiteY8" fmla="*/ 330200 h 1524000"/>
              <a:gd name="connsiteX9" fmla="*/ 0 w 2209800"/>
              <a:gd name="connsiteY9" fmla="*/ 1054100 h 1524000"/>
              <a:gd name="connsiteX10" fmla="*/ 12700 w 2209800"/>
              <a:gd name="connsiteY10" fmla="*/ 1155700 h 1524000"/>
              <a:gd name="connsiteX11" fmla="*/ 190500 w 2209800"/>
              <a:gd name="connsiteY11" fmla="*/ 1371600 h 1524000"/>
              <a:gd name="connsiteX12" fmla="*/ 266700 w 2209800"/>
              <a:gd name="connsiteY12" fmla="*/ 1485900 h 1524000"/>
              <a:gd name="connsiteX13" fmla="*/ 317500 w 2209800"/>
              <a:gd name="connsiteY13" fmla="*/ 1524000 h 1524000"/>
              <a:gd name="connsiteX14" fmla="*/ 825500 w 2209800"/>
              <a:gd name="connsiteY14" fmla="*/ 1498600 h 1524000"/>
              <a:gd name="connsiteX15" fmla="*/ 1130300 w 2209800"/>
              <a:gd name="connsiteY15" fmla="*/ 1473200 h 1524000"/>
              <a:gd name="connsiteX16" fmla="*/ 1524000 w 2209800"/>
              <a:gd name="connsiteY16" fmla="*/ 1460500 h 1524000"/>
              <a:gd name="connsiteX17" fmla="*/ 1828800 w 2209800"/>
              <a:gd name="connsiteY17" fmla="*/ 1384300 h 1524000"/>
              <a:gd name="connsiteX18" fmla="*/ 1943100 w 2209800"/>
              <a:gd name="connsiteY18" fmla="*/ 1333500 h 1524000"/>
              <a:gd name="connsiteX19" fmla="*/ 1993900 w 2209800"/>
              <a:gd name="connsiteY19" fmla="*/ 1270000 h 1524000"/>
              <a:gd name="connsiteX20" fmla="*/ 2095500 w 2209800"/>
              <a:gd name="connsiteY20" fmla="*/ 1193800 h 1524000"/>
              <a:gd name="connsiteX21" fmla="*/ 2120900 w 2209800"/>
              <a:gd name="connsiteY21" fmla="*/ 1079500 h 1524000"/>
              <a:gd name="connsiteX22" fmla="*/ 2146300 w 2209800"/>
              <a:gd name="connsiteY22" fmla="*/ 990600 h 1524000"/>
              <a:gd name="connsiteX23" fmla="*/ 2171700 w 2209800"/>
              <a:gd name="connsiteY23" fmla="*/ 889000 h 1524000"/>
              <a:gd name="connsiteX24" fmla="*/ 2209800 w 2209800"/>
              <a:gd name="connsiteY24" fmla="*/ 787400 h 1524000"/>
              <a:gd name="connsiteX25" fmla="*/ 2133600 w 2209800"/>
              <a:gd name="connsiteY25" fmla="*/ 520700 h 1524000"/>
              <a:gd name="connsiteX26" fmla="*/ 1968500 w 2209800"/>
              <a:gd name="connsiteY26" fmla="*/ 241300 h 1524000"/>
              <a:gd name="connsiteX27" fmla="*/ 1879600 w 2209800"/>
              <a:gd name="connsiteY27" fmla="*/ 152400 h 1524000"/>
              <a:gd name="connsiteX28" fmla="*/ 1778000 w 2209800"/>
              <a:gd name="connsiteY28" fmla="*/ 101600 h 1524000"/>
              <a:gd name="connsiteX29" fmla="*/ 1689100 w 2209800"/>
              <a:gd name="connsiteY29" fmla="*/ 38100 h 1524000"/>
              <a:gd name="connsiteX30" fmla="*/ 1549400 w 2209800"/>
              <a:gd name="connsiteY30" fmla="*/ 0 h 1524000"/>
              <a:gd name="connsiteX31" fmla="*/ 927100 w 2209800"/>
              <a:gd name="connsiteY31" fmla="*/ 177800 h 1524000"/>
              <a:gd name="connsiteX32" fmla="*/ 685800 w 2209800"/>
              <a:gd name="connsiteY32" fmla="*/ 368300 h 1524000"/>
              <a:gd name="connsiteX33" fmla="*/ 596900 w 2209800"/>
              <a:gd name="connsiteY33" fmla="*/ 4064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09800" h="1524000">
                <a:moveTo>
                  <a:pt x="1600200" y="266700"/>
                </a:moveTo>
                <a:cubicBezTo>
                  <a:pt x="1501503" y="291374"/>
                  <a:pt x="1581392" y="279104"/>
                  <a:pt x="1422400" y="254000"/>
                </a:cubicBezTo>
                <a:cubicBezTo>
                  <a:pt x="1384535" y="248021"/>
                  <a:pt x="1346200" y="245533"/>
                  <a:pt x="1308100" y="241300"/>
                </a:cubicBezTo>
                <a:cubicBezTo>
                  <a:pt x="1196207" y="210784"/>
                  <a:pt x="1107245" y="183763"/>
                  <a:pt x="990600" y="165100"/>
                </a:cubicBezTo>
                <a:cubicBezTo>
                  <a:pt x="944429" y="157713"/>
                  <a:pt x="897467" y="156633"/>
                  <a:pt x="850900" y="152400"/>
                </a:cubicBezTo>
                <a:cubicBezTo>
                  <a:pt x="711200" y="156633"/>
                  <a:pt x="570871" y="151193"/>
                  <a:pt x="431800" y="165100"/>
                </a:cubicBezTo>
                <a:cubicBezTo>
                  <a:pt x="399720" y="168308"/>
                  <a:pt x="372991" y="191626"/>
                  <a:pt x="342900" y="203200"/>
                </a:cubicBezTo>
                <a:cubicBezTo>
                  <a:pt x="317911" y="212811"/>
                  <a:pt x="292100" y="220133"/>
                  <a:pt x="266700" y="228600"/>
                </a:cubicBezTo>
                <a:cubicBezTo>
                  <a:pt x="237067" y="262467"/>
                  <a:pt x="205136" y="294453"/>
                  <a:pt x="177800" y="330200"/>
                </a:cubicBezTo>
                <a:cubicBezTo>
                  <a:pt x="-4864" y="569068"/>
                  <a:pt x="74010" y="610043"/>
                  <a:pt x="0" y="1054100"/>
                </a:cubicBezTo>
                <a:cubicBezTo>
                  <a:pt x="4233" y="1087967"/>
                  <a:pt x="-4860" y="1126434"/>
                  <a:pt x="12700" y="1155700"/>
                </a:cubicBezTo>
                <a:cubicBezTo>
                  <a:pt x="60666" y="1235644"/>
                  <a:pt x="138786" y="1294028"/>
                  <a:pt x="190500" y="1371600"/>
                </a:cubicBezTo>
                <a:cubicBezTo>
                  <a:pt x="215900" y="1409700"/>
                  <a:pt x="237386" y="1450723"/>
                  <a:pt x="266700" y="1485900"/>
                </a:cubicBezTo>
                <a:cubicBezTo>
                  <a:pt x="280251" y="1502161"/>
                  <a:pt x="300567" y="1511300"/>
                  <a:pt x="317500" y="1524000"/>
                </a:cubicBezTo>
                <a:lnTo>
                  <a:pt x="825500" y="1498600"/>
                </a:lnTo>
                <a:cubicBezTo>
                  <a:pt x="927254" y="1492240"/>
                  <a:pt x="1028401" y="1476487"/>
                  <a:pt x="1130300" y="1473200"/>
                </a:cubicBezTo>
                <a:lnTo>
                  <a:pt x="1524000" y="1460500"/>
                </a:lnTo>
                <a:cubicBezTo>
                  <a:pt x="1621135" y="1438914"/>
                  <a:pt x="1737515" y="1414728"/>
                  <a:pt x="1828800" y="1384300"/>
                </a:cubicBezTo>
                <a:cubicBezTo>
                  <a:pt x="1868354" y="1371115"/>
                  <a:pt x="1905000" y="1350433"/>
                  <a:pt x="1943100" y="1333500"/>
                </a:cubicBezTo>
                <a:cubicBezTo>
                  <a:pt x="1960033" y="1312333"/>
                  <a:pt x="1973918" y="1288317"/>
                  <a:pt x="1993900" y="1270000"/>
                </a:cubicBezTo>
                <a:cubicBezTo>
                  <a:pt x="2025106" y="1241394"/>
                  <a:pt x="2072018" y="1229023"/>
                  <a:pt x="2095500" y="1193800"/>
                </a:cubicBezTo>
                <a:cubicBezTo>
                  <a:pt x="2117150" y="1161326"/>
                  <a:pt x="2111434" y="1117364"/>
                  <a:pt x="2120900" y="1079500"/>
                </a:cubicBezTo>
                <a:cubicBezTo>
                  <a:pt x="2128375" y="1049601"/>
                  <a:pt x="2138359" y="1020379"/>
                  <a:pt x="2146300" y="990600"/>
                </a:cubicBezTo>
                <a:cubicBezTo>
                  <a:pt x="2155295" y="956870"/>
                  <a:pt x="2161288" y="922320"/>
                  <a:pt x="2171700" y="889000"/>
                </a:cubicBezTo>
                <a:cubicBezTo>
                  <a:pt x="2182488" y="854477"/>
                  <a:pt x="2197100" y="821267"/>
                  <a:pt x="2209800" y="787400"/>
                </a:cubicBezTo>
                <a:cubicBezTo>
                  <a:pt x="2184400" y="698500"/>
                  <a:pt x="2177434" y="602106"/>
                  <a:pt x="2133600" y="520700"/>
                </a:cubicBezTo>
                <a:cubicBezTo>
                  <a:pt x="2088040" y="436089"/>
                  <a:pt x="2031716" y="319104"/>
                  <a:pt x="1968500" y="241300"/>
                </a:cubicBezTo>
                <a:cubicBezTo>
                  <a:pt x="1942073" y="208775"/>
                  <a:pt x="1917084" y="171142"/>
                  <a:pt x="1879600" y="152400"/>
                </a:cubicBezTo>
                <a:cubicBezTo>
                  <a:pt x="1845733" y="135467"/>
                  <a:pt x="1810468" y="121081"/>
                  <a:pt x="1778000" y="101600"/>
                </a:cubicBezTo>
                <a:cubicBezTo>
                  <a:pt x="1746773" y="82864"/>
                  <a:pt x="1722378" y="52890"/>
                  <a:pt x="1689100" y="38100"/>
                </a:cubicBezTo>
                <a:cubicBezTo>
                  <a:pt x="1644993" y="18497"/>
                  <a:pt x="1595967" y="12700"/>
                  <a:pt x="1549400" y="0"/>
                </a:cubicBezTo>
                <a:cubicBezTo>
                  <a:pt x="1454071" y="23832"/>
                  <a:pt x="1081521" y="97232"/>
                  <a:pt x="927100" y="177800"/>
                </a:cubicBezTo>
                <a:cubicBezTo>
                  <a:pt x="786552" y="251129"/>
                  <a:pt x="810890" y="276567"/>
                  <a:pt x="685800" y="368300"/>
                </a:cubicBezTo>
                <a:cubicBezTo>
                  <a:pt x="631264" y="408293"/>
                  <a:pt x="634204" y="406400"/>
                  <a:pt x="596900" y="406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44900" y="4292580"/>
            <a:ext cx="2217394" cy="1968611"/>
          </a:xfrm>
          <a:custGeom>
            <a:avLst/>
            <a:gdLst>
              <a:gd name="connsiteX0" fmla="*/ 965200 w 2217394"/>
              <a:gd name="connsiteY0" fmla="*/ 177820 h 1968611"/>
              <a:gd name="connsiteX1" fmla="*/ 863600 w 2217394"/>
              <a:gd name="connsiteY1" fmla="*/ 152420 h 1968611"/>
              <a:gd name="connsiteX2" fmla="*/ 736600 w 2217394"/>
              <a:gd name="connsiteY2" fmla="*/ 114320 h 1968611"/>
              <a:gd name="connsiteX3" fmla="*/ 393700 w 2217394"/>
              <a:gd name="connsiteY3" fmla="*/ 127020 h 1968611"/>
              <a:gd name="connsiteX4" fmla="*/ 292100 w 2217394"/>
              <a:gd name="connsiteY4" fmla="*/ 139720 h 1968611"/>
              <a:gd name="connsiteX5" fmla="*/ 177800 w 2217394"/>
              <a:gd name="connsiteY5" fmla="*/ 190520 h 1968611"/>
              <a:gd name="connsiteX6" fmla="*/ 114300 w 2217394"/>
              <a:gd name="connsiteY6" fmla="*/ 406420 h 1968611"/>
              <a:gd name="connsiteX7" fmla="*/ 63500 w 2217394"/>
              <a:gd name="connsiteY7" fmla="*/ 571520 h 1968611"/>
              <a:gd name="connsiteX8" fmla="*/ 50800 w 2217394"/>
              <a:gd name="connsiteY8" fmla="*/ 685820 h 1968611"/>
              <a:gd name="connsiteX9" fmla="*/ 0 w 2217394"/>
              <a:gd name="connsiteY9" fmla="*/ 914420 h 1968611"/>
              <a:gd name="connsiteX10" fmla="*/ 12700 w 2217394"/>
              <a:gd name="connsiteY10" fmla="*/ 1511320 h 1968611"/>
              <a:gd name="connsiteX11" fmla="*/ 63500 w 2217394"/>
              <a:gd name="connsiteY11" fmla="*/ 1612920 h 1968611"/>
              <a:gd name="connsiteX12" fmla="*/ 431800 w 2217394"/>
              <a:gd name="connsiteY12" fmla="*/ 1816120 h 1968611"/>
              <a:gd name="connsiteX13" fmla="*/ 558800 w 2217394"/>
              <a:gd name="connsiteY13" fmla="*/ 1828820 h 1968611"/>
              <a:gd name="connsiteX14" fmla="*/ 990600 w 2217394"/>
              <a:gd name="connsiteY14" fmla="*/ 1892320 h 1968611"/>
              <a:gd name="connsiteX15" fmla="*/ 1231900 w 2217394"/>
              <a:gd name="connsiteY15" fmla="*/ 1955820 h 1968611"/>
              <a:gd name="connsiteX16" fmla="*/ 1689100 w 2217394"/>
              <a:gd name="connsiteY16" fmla="*/ 1955820 h 1968611"/>
              <a:gd name="connsiteX17" fmla="*/ 1854200 w 2217394"/>
              <a:gd name="connsiteY17" fmla="*/ 1930420 h 1968611"/>
              <a:gd name="connsiteX18" fmla="*/ 1892300 w 2217394"/>
              <a:gd name="connsiteY18" fmla="*/ 1917720 h 1968611"/>
              <a:gd name="connsiteX19" fmla="*/ 2006600 w 2217394"/>
              <a:gd name="connsiteY19" fmla="*/ 1790720 h 1968611"/>
              <a:gd name="connsiteX20" fmla="*/ 2070100 w 2217394"/>
              <a:gd name="connsiteY20" fmla="*/ 1676420 h 1968611"/>
              <a:gd name="connsiteX21" fmla="*/ 2095500 w 2217394"/>
              <a:gd name="connsiteY21" fmla="*/ 1587520 h 1968611"/>
              <a:gd name="connsiteX22" fmla="*/ 2197100 w 2217394"/>
              <a:gd name="connsiteY22" fmla="*/ 1358920 h 1968611"/>
              <a:gd name="connsiteX23" fmla="*/ 2171700 w 2217394"/>
              <a:gd name="connsiteY23" fmla="*/ 825520 h 1968611"/>
              <a:gd name="connsiteX24" fmla="*/ 2120900 w 2217394"/>
              <a:gd name="connsiteY24" fmla="*/ 723920 h 1968611"/>
              <a:gd name="connsiteX25" fmla="*/ 1993900 w 2217394"/>
              <a:gd name="connsiteY25" fmla="*/ 660420 h 1968611"/>
              <a:gd name="connsiteX26" fmla="*/ 1676400 w 2217394"/>
              <a:gd name="connsiteY26" fmla="*/ 495320 h 1968611"/>
              <a:gd name="connsiteX27" fmla="*/ 1549400 w 2217394"/>
              <a:gd name="connsiteY27" fmla="*/ 419120 h 1968611"/>
              <a:gd name="connsiteX28" fmla="*/ 1346200 w 2217394"/>
              <a:gd name="connsiteY28" fmla="*/ 355620 h 1968611"/>
              <a:gd name="connsiteX29" fmla="*/ 1181100 w 2217394"/>
              <a:gd name="connsiteY29" fmla="*/ 279420 h 1968611"/>
              <a:gd name="connsiteX30" fmla="*/ 1066800 w 2217394"/>
              <a:gd name="connsiteY30" fmla="*/ 215920 h 1968611"/>
              <a:gd name="connsiteX31" fmla="*/ 939800 w 2217394"/>
              <a:gd name="connsiteY31" fmla="*/ 177820 h 1968611"/>
              <a:gd name="connsiteX32" fmla="*/ 876300 w 2217394"/>
              <a:gd name="connsiteY32" fmla="*/ 139720 h 1968611"/>
              <a:gd name="connsiteX33" fmla="*/ 825500 w 2217394"/>
              <a:gd name="connsiteY33" fmla="*/ 127020 h 1968611"/>
              <a:gd name="connsiteX34" fmla="*/ 749300 w 2217394"/>
              <a:gd name="connsiteY34" fmla="*/ 88920 h 1968611"/>
              <a:gd name="connsiteX35" fmla="*/ 596900 w 2217394"/>
              <a:gd name="connsiteY35" fmla="*/ 38120 h 1968611"/>
              <a:gd name="connsiteX36" fmla="*/ 520700 w 2217394"/>
              <a:gd name="connsiteY36" fmla="*/ 20 h 196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17394" h="1968611">
                <a:moveTo>
                  <a:pt x="965200" y="177820"/>
                </a:moveTo>
                <a:cubicBezTo>
                  <a:pt x="931333" y="169353"/>
                  <a:pt x="896965" y="162686"/>
                  <a:pt x="863600" y="152420"/>
                </a:cubicBezTo>
                <a:cubicBezTo>
                  <a:pt x="708451" y="104682"/>
                  <a:pt x="890257" y="145051"/>
                  <a:pt x="736600" y="114320"/>
                </a:cubicBezTo>
                <a:cubicBezTo>
                  <a:pt x="622300" y="118553"/>
                  <a:pt x="507892" y="120495"/>
                  <a:pt x="393700" y="127020"/>
                </a:cubicBezTo>
                <a:cubicBezTo>
                  <a:pt x="359625" y="128967"/>
                  <a:pt x="325356" y="132045"/>
                  <a:pt x="292100" y="139720"/>
                </a:cubicBezTo>
                <a:cubicBezTo>
                  <a:pt x="261985" y="146670"/>
                  <a:pt x="206668" y="176086"/>
                  <a:pt x="177800" y="190520"/>
                </a:cubicBezTo>
                <a:cubicBezTo>
                  <a:pt x="156633" y="262487"/>
                  <a:pt x="136141" y="334655"/>
                  <a:pt x="114300" y="406420"/>
                </a:cubicBezTo>
                <a:cubicBezTo>
                  <a:pt x="32293" y="675872"/>
                  <a:pt x="150197" y="268082"/>
                  <a:pt x="63500" y="571520"/>
                </a:cubicBezTo>
                <a:cubicBezTo>
                  <a:pt x="59267" y="609620"/>
                  <a:pt x="57780" y="648126"/>
                  <a:pt x="50800" y="685820"/>
                </a:cubicBezTo>
                <a:cubicBezTo>
                  <a:pt x="36586" y="762574"/>
                  <a:pt x="0" y="914420"/>
                  <a:pt x="0" y="914420"/>
                </a:cubicBezTo>
                <a:cubicBezTo>
                  <a:pt x="4233" y="1113387"/>
                  <a:pt x="-5318" y="1313126"/>
                  <a:pt x="12700" y="1511320"/>
                </a:cubicBezTo>
                <a:cubicBezTo>
                  <a:pt x="16128" y="1549029"/>
                  <a:pt x="35483" y="1587450"/>
                  <a:pt x="63500" y="1612920"/>
                </a:cubicBezTo>
                <a:cubicBezTo>
                  <a:pt x="157771" y="1698621"/>
                  <a:pt x="301018" y="1784981"/>
                  <a:pt x="431800" y="1816120"/>
                </a:cubicBezTo>
                <a:cubicBezTo>
                  <a:pt x="473188" y="1825974"/>
                  <a:pt x="516467" y="1824587"/>
                  <a:pt x="558800" y="1828820"/>
                </a:cubicBezTo>
                <a:cubicBezTo>
                  <a:pt x="819800" y="1884749"/>
                  <a:pt x="676289" y="1860889"/>
                  <a:pt x="990600" y="1892320"/>
                </a:cubicBezTo>
                <a:cubicBezTo>
                  <a:pt x="1071033" y="1913487"/>
                  <a:pt x="1149994" y="1941366"/>
                  <a:pt x="1231900" y="1955820"/>
                </a:cubicBezTo>
                <a:cubicBezTo>
                  <a:pt x="1374345" y="1980957"/>
                  <a:pt x="1550226" y="1962433"/>
                  <a:pt x="1689100" y="1955820"/>
                </a:cubicBezTo>
                <a:cubicBezTo>
                  <a:pt x="1750792" y="1948109"/>
                  <a:pt x="1796020" y="1944965"/>
                  <a:pt x="1854200" y="1930420"/>
                </a:cubicBezTo>
                <a:cubicBezTo>
                  <a:pt x="1867187" y="1927173"/>
                  <a:pt x="1879600" y="1921953"/>
                  <a:pt x="1892300" y="1917720"/>
                </a:cubicBezTo>
                <a:cubicBezTo>
                  <a:pt x="1932383" y="1877637"/>
                  <a:pt x="1974374" y="1837594"/>
                  <a:pt x="2006600" y="1790720"/>
                </a:cubicBezTo>
                <a:cubicBezTo>
                  <a:pt x="2031292" y="1754804"/>
                  <a:pt x="2052630" y="1716351"/>
                  <a:pt x="2070100" y="1676420"/>
                </a:cubicBezTo>
                <a:cubicBezTo>
                  <a:pt x="2082453" y="1648185"/>
                  <a:pt x="2084054" y="1616135"/>
                  <a:pt x="2095500" y="1587520"/>
                </a:cubicBezTo>
                <a:cubicBezTo>
                  <a:pt x="2126469" y="1510097"/>
                  <a:pt x="2197100" y="1358920"/>
                  <a:pt x="2197100" y="1358920"/>
                </a:cubicBezTo>
                <a:cubicBezTo>
                  <a:pt x="2233973" y="1137680"/>
                  <a:pt x="2217687" y="1273891"/>
                  <a:pt x="2171700" y="825520"/>
                </a:cubicBezTo>
                <a:cubicBezTo>
                  <a:pt x="2168948" y="798686"/>
                  <a:pt x="2133151" y="734946"/>
                  <a:pt x="2120900" y="723920"/>
                </a:cubicBezTo>
                <a:cubicBezTo>
                  <a:pt x="2028080" y="640382"/>
                  <a:pt x="2061357" y="694149"/>
                  <a:pt x="1993900" y="660420"/>
                </a:cubicBezTo>
                <a:cubicBezTo>
                  <a:pt x="1887207" y="607073"/>
                  <a:pt x="1778688" y="556693"/>
                  <a:pt x="1676400" y="495320"/>
                </a:cubicBezTo>
                <a:cubicBezTo>
                  <a:pt x="1634067" y="469920"/>
                  <a:pt x="1593557" y="441198"/>
                  <a:pt x="1549400" y="419120"/>
                </a:cubicBezTo>
                <a:cubicBezTo>
                  <a:pt x="1482257" y="385548"/>
                  <a:pt x="1418087" y="373592"/>
                  <a:pt x="1346200" y="355620"/>
                </a:cubicBezTo>
                <a:cubicBezTo>
                  <a:pt x="1252119" y="292899"/>
                  <a:pt x="1376174" y="371823"/>
                  <a:pt x="1181100" y="279420"/>
                </a:cubicBezTo>
                <a:cubicBezTo>
                  <a:pt x="1141711" y="260762"/>
                  <a:pt x="1106969" y="232833"/>
                  <a:pt x="1066800" y="215920"/>
                </a:cubicBezTo>
                <a:cubicBezTo>
                  <a:pt x="1026066" y="198769"/>
                  <a:pt x="980836" y="194234"/>
                  <a:pt x="939800" y="177820"/>
                </a:cubicBezTo>
                <a:cubicBezTo>
                  <a:pt x="916881" y="168652"/>
                  <a:pt x="898857" y="149745"/>
                  <a:pt x="876300" y="139720"/>
                </a:cubicBezTo>
                <a:cubicBezTo>
                  <a:pt x="860350" y="132631"/>
                  <a:pt x="841706" y="133502"/>
                  <a:pt x="825500" y="127020"/>
                </a:cubicBezTo>
                <a:cubicBezTo>
                  <a:pt x="799133" y="116473"/>
                  <a:pt x="775767" y="99213"/>
                  <a:pt x="749300" y="88920"/>
                </a:cubicBezTo>
                <a:cubicBezTo>
                  <a:pt x="699393" y="69512"/>
                  <a:pt x="646415" y="58508"/>
                  <a:pt x="596900" y="38120"/>
                </a:cubicBezTo>
                <a:cubicBezTo>
                  <a:pt x="499082" y="-2158"/>
                  <a:pt x="563347" y="20"/>
                  <a:pt x="520700" y="2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0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95786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9614" y="5075237"/>
            <a:ext cx="530388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I promise that this class will define </a:t>
            </a:r>
          </a:p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a few given methods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Freeform 5"/>
          <p:cNvSpPr/>
          <p:nvPr/>
        </p:nvSpPr>
        <p:spPr>
          <a:xfrm rot="20418075">
            <a:off x="5546987" y="37438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312" y="2865437"/>
            <a:ext cx="8480207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class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NameSurferGraph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GCanvas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ComponentListener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class definition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} 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4912" y="2636837"/>
            <a:ext cx="295786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implements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9614" y="5075237"/>
            <a:ext cx="530388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I promise that this class will define </a:t>
            </a:r>
          </a:p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a few given methods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219" y="503237"/>
            <a:ext cx="7816499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Also a cheeky way to share constants between classes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8" name="Freeform 7"/>
          <p:cNvSpPr/>
          <p:nvPr/>
        </p:nvSpPr>
        <p:spPr>
          <a:xfrm rot="20418075">
            <a:off x="5699387" y="3896296"/>
            <a:ext cx="738229" cy="1213820"/>
          </a:xfrm>
          <a:custGeom>
            <a:avLst/>
            <a:gdLst>
              <a:gd name="connsiteX0" fmla="*/ 675105 w 903705"/>
              <a:gd name="connsiteY0" fmla="*/ 1485900 h 1485900"/>
              <a:gd name="connsiteX1" fmla="*/ 646530 w 903705"/>
              <a:gd name="connsiteY1" fmla="*/ 728662 h 1485900"/>
              <a:gd name="connsiteX2" fmla="*/ 632243 w 903705"/>
              <a:gd name="connsiteY2" fmla="*/ 685800 h 1485900"/>
              <a:gd name="connsiteX3" fmla="*/ 617955 w 903705"/>
              <a:gd name="connsiteY3" fmla="*/ 614362 h 1485900"/>
              <a:gd name="connsiteX4" fmla="*/ 589380 w 903705"/>
              <a:gd name="connsiteY4" fmla="*/ 571500 h 1485900"/>
              <a:gd name="connsiteX5" fmla="*/ 546518 w 903705"/>
              <a:gd name="connsiteY5" fmla="*/ 500062 h 1485900"/>
              <a:gd name="connsiteX6" fmla="*/ 503655 w 903705"/>
              <a:gd name="connsiteY6" fmla="*/ 414337 h 1485900"/>
              <a:gd name="connsiteX7" fmla="*/ 432218 w 903705"/>
              <a:gd name="connsiteY7" fmla="*/ 285750 h 1485900"/>
              <a:gd name="connsiteX8" fmla="*/ 403643 w 903705"/>
              <a:gd name="connsiteY8" fmla="*/ 242887 h 1485900"/>
              <a:gd name="connsiteX9" fmla="*/ 389355 w 903705"/>
              <a:gd name="connsiteY9" fmla="*/ 200025 h 1485900"/>
              <a:gd name="connsiteX10" fmla="*/ 346493 w 903705"/>
              <a:gd name="connsiteY10" fmla="*/ 171450 h 1485900"/>
              <a:gd name="connsiteX11" fmla="*/ 217905 w 903705"/>
              <a:gd name="connsiteY11" fmla="*/ 57150 h 1485900"/>
              <a:gd name="connsiteX12" fmla="*/ 175043 w 903705"/>
              <a:gd name="connsiteY12" fmla="*/ 85725 h 1485900"/>
              <a:gd name="connsiteX13" fmla="*/ 160755 w 903705"/>
              <a:gd name="connsiteY13" fmla="*/ 128587 h 1485900"/>
              <a:gd name="connsiteX14" fmla="*/ 117893 w 903705"/>
              <a:gd name="connsiteY14" fmla="*/ 185737 h 1485900"/>
              <a:gd name="connsiteX15" fmla="*/ 103605 w 903705"/>
              <a:gd name="connsiteY15" fmla="*/ 228600 h 1485900"/>
              <a:gd name="connsiteX16" fmla="*/ 75030 w 903705"/>
              <a:gd name="connsiteY16" fmla="*/ 271462 h 1485900"/>
              <a:gd name="connsiteX17" fmla="*/ 46455 w 903705"/>
              <a:gd name="connsiteY17" fmla="*/ 357187 h 1485900"/>
              <a:gd name="connsiteX18" fmla="*/ 32168 w 903705"/>
              <a:gd name="connsiteY18" fmla="*/ 400050 h 1485900"/>
              <a:gd name="connsiteX19" fmla="*/ 17880 w 903705"/>
              <a:gd name="connsiteY19" fmla="*/ 442912 h 1485900"/>
              <a:gd name="connsiteX20" fmla="*/ 17880 w 903705"/>
              <a:gd name="connsiteY20" fmla="*/ 300037 h 1485900"/>
              <a:gd name="connsiteX21" fmla="*/ 60743 w 903705"/>
              <a:gd name="connsiteY21" fmla="*/ 228600 h 1485900"/>
              <a:gd name="connsiteX22" fmla="*/ 103605 w 903705"/>
              <a:gd name="connsiteY22" fmla="*/ 128587 h 1485900"/>
              <a:gd name="connsiteX23" fmla="*/ 175043 w 903705"/>
              <a:gd name="connsiteY23" fmla="*/ 0 h 1485900"/>
              <a:gd name="connsiteX24" fmla="*/ 432218 w 903705"/>
              <a:gd name="connsiteY24" fmla="*/ 14287 h 1485900"/>
              <a:gd name="connsiteX25" fmla="*/ 475080 w 903705"/>
              <a:gd name="connsiteY25" fmla="*/ 28575 h 1485900"/>
              <a:gd name="connsiteX26" fmla="*/ 546518 w 903705"/>
              <a:gd name="connsiteY26" fmla="*/ 57150 h 1485900"/>
              <a:gd name="connsiteX27" fmla="*/ 603668 w 903705"/>
              <a:gd name="connsiteY27" fmla="*/ 71437 h 1485900"/>
              <a:gd name="connsiteX28" fmla="*/ 689393 w 903705"/>
              <a:gd name="connsiteY28" fmla="*/ 100012 h 1485900"/>
              <a:gd name="connsiteX29" fmla="*/ 732255 w 903705"/>
              <a:gd name="connsiteY29" fmla="*/ 114300 h 1485900"/>
              <a:gd name="connsiteX30" fmla="*/ 903705 w 903705"/>
              <a:gd name="connsiteY30" fmla="*/ 1143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3705" h="1485900">
                <a:moveTo>
                  <a:pt x="675105" y="1485900"/>
                </a:moveTo>
                <a:cubicBezTo>
                  <a:pt x="672963" y="1383099"/>
                  <a:pt x="704317" y="959812"/>
                  <a:pt x="646530" y="728662"/>
                </a:cubicBezTo>
                <a:cubicBezTo>
                  <a:pt x="642877" y="714052"/>
                  <a:pt x="635896" y="700410"/>
                  <a:pt x="632243" y="685800"/>
                </a:cubicBezTo>
                <a:cubicBezTo>
                  <a:pt x="626353" y="662241"/>
                  <a:pt x="626482" y="637100"/>
                  <a:pt x="617955" y="614362"/>
                </a:cubicBezTo>
                <a:cubicBezTo>
                  <a:pt x="611926" y="598284"/>
                  <a:pt x="598481" y="586061"/>
                  <a:pt x="589380" y="571500"/>
                </a:cubicBezTo>
                <a:cubicBezTo>
                  <a:pt x="574662" y="547951"/>
                  <a:pt x="558937" y="524900"/>
                  <a:pt x="546518" y="500062"/>
                </a:cubicBezTo>
                <a:cubicBezTo>
                  <a:pt x="487367" y="381760"/>
                  <a:pt x="585545" y="537173"/>
                  <a:pt x="503655" y="414337"/>
                </a:cubicBezTo>
                <a:cubicBezTo>
                  <a:pt x="478508" y="338894"/>
                  <a:pt x="497722" y="384007"/>
                  <a:pt x="432218" y="285750"/>
                </a:cubicBezTo>
                <a:cubicBezTo>
                  <a:pt x="422693" y="271462"/>
                  <a:pt x="409073" y="259177"/>
                  <a:pt x="403643" y="242887"/>
                </a:cubicBezTo>
                <a:cubicBezTo>
                  <a:pt x="398880" y="228600"/>
                  <a:pt x="398763" y="211785"/>
                  <a:pt x="389355" y="200025"/>
                </a:cubicBezTo>
                <a:cubicBezTo>
                  <a:pt x="378628" y="186617"/>
                  <a:pt x="359327" y="182858"/>
                  <a:pt x="346493" y="171450"/>
                </a:cubicBezTo>
                <a:cubicBezTo>
                  <a:pt x="199696" y="40964"/>
                  <a:pt x="315183" y="122002"/>
                  <a:pt x="217905" y="57150"/>
                </a:cubicBezTo>
                <a:cubicBezTo>
                  <a:pt x="203618" y="66675"/>
                  <a:pt x="185770" y="72317"/>
                  <a:pt x="175043" y="85725"/>
                </a:cubicBezTo>
                <a:cubicBezTo>
                  <a:pt x="165635" y="97485"/>
                  <a:pt x="168227" y="115511"/>
                  <a:pt x="160755" y="128587"/>
                </a:cubicBezTo>
                <a:cubicBezTo>
                  <a:pt x="148941" y="149262"/>
                  <a:pt x="132180" y="166687"/>
                  <a:pt x="117893" y="185737"/>
                </a:cubicBezTo>
                <a:cubicBezTo>
                  <a:pt x="113130" y="200025"/>
                  <a:pt x="110340" y="215129"/>
                  <a:pt x="103605" y="228600"/>
                </a:cubicBezTo>
                <a:cubicBezTo>
                  <a:pt x="95926" y="243958"/>
                  <a:pt x="82004" y="255771"/>
                  <a:pt x="75030" y="271462"/>
                </a:cubicBezTo>
                <a:cubicBezTo>
                  <a:pt x="62797" y="298987"/>
                  <a:pt x="55980" y="328612"/>
                  <a:pt x="46455" y="357187"/>
                </a:cubicBezTo>
                <a:lnTo>
                  <a:pt x="32168" y="400050"/>
                </a:lnTo>
                <a:lnTo>
                  <a:pt x="17880" y="442912"/>
                </a:lnTo>
                <a:cubicBezTo>
                  <a:pt x="-2161" y="382786"/>
                  <a:pt x="-9482" y="382123"/>
                  <a:pt x="17880" y="300037"/>
                </a:cubicBezTo>
                <a:cubicBezTo>
                  <a:pt x="26662" y="273692"/>
                  <a:pt x="48324" y="253438"/>
                  <a:pt x="60743" y="228600"/>
                </a:cubicBezTo>
                <a:cubicBezTo>
                  <a:pt x="119871" y="110344"/>
                  <a:pt x="14405" y="277254"/>
                  <a:pt x="103605" y="128587"/>
                </a:cubicBezTo>
                <a:cubicBezTo>
                  <a:pt x="177298" y="5766"/>
                  <a:pt x="146303" y="86215"/>
                  <a:pt x="175043" y="0"/>
                </a:cubicBezTo>
                <a:cubicBezTo>
                  <a:pt x="260768" y="4762"/>
                  <a:pt x="346748" y="6147"/>
                  <a:pt x="432218" y="14287"/>
                </a:cubicBezTo>
                <a:cubicBezTo>
                  <a:pt x="447210" y="15715"/>
                  <a:pt x="460979" y="23287"/>
                  <a:pt x="475080" y="28575"/>
                </a:cubicBezTo>
                <a:cubicBezTo>
                  <a:pt x="499094" y="37580"/>
                  <a:pt x="522187" y="49040"/>
                  <a:pt x="546518" y="57150"/>
                </a:cubicBezTo>
                <a:cubicBezTo>
                  <a:pt x="565147" y="63359"/>
                  <a:pt x="584860" y="65795"/>
                  <a:pt x="603668" y="71437"/>
                </a:cubicBezTo>
                <a:cubicBezTo>
                  <a:pt x="632518" y="80092"/>
                  <a:pt x="660818" y="90487"/>
                  <a:pt x="689393" y="100012"/>
                </a:cubicBezTo>
                <a:cubicBezTo>
                  <a:pt x="703680" y="104775"/>
                  <a:pt x="717195" y="114300"/>
                  <a:pt x="732255" y="114300"/>
                </a:cubicBezTo>
                <a:lnTo>
                  <a:pt x="903705" y="114300"/>
                </a:ln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4289367" y="1197033"/>
            <a:ext cx="631768" cy="1313411"/>
          </a:xfrm>
          <a:custGeom>
            <a:avLst/>
            <a:gdLst>
              <a:gd name="connsiteX0" fmla="*/ 0 w 631768"/>
              <a:gd name="connsiteY0" fmla="*/ 0 h 1313411"/>
              <a:gd name="connsiteX1" fmla="*/ 16626 w 631768"/>
              <a:gd name="connsiteY1" fmla="*/ 515389 h 1313411"/>
              <a:gd name="connsiteX2" fmla="*/ 49877 w 631768"/>
              <a:gd name="connsiteY2" fmla="*/ 581891 h 1313411"/>
              <a:gd name="connsiteX3" fmla="*/ 66502 w 631768"/>
              <a:gd name="connsiteY3" fmla="*/ 631767 h 1313411"/>
              <a:gd name="connsiteX4" fmla="*/ 149629 w 631768"/>
              <a:gd name="connsiteY4" fmla="*/ 764771 h 1313411"/>
              <a:gd name="connsiteX5" fmla="*/ 182880 w 631768"/>
              <a:gd name="connsiteY5" fmla="*/ 814647 h 1313411"/>
              <a:gd name="connsiteX6" fmla="*/ 232757 w 631768"/>
              <a:gd name="connsiteY6" fmla="*/ 864523 h 1313411"/>
              <a:gd name="connsiteX7" fmla="*/ 266008 w 631768"/>
              <a:gd name="connsiteY7" fmla="*/ 914400 h 1313411"/>
              <a:gd name="connsiteX8" fmla="*/ 365760 w 631768"/>
              <a:gd name="connsiteY8" fmla="*/ 1014152 h 1313411"/>
              <a:gd name="connsiteX9" fmla="*/ 399011 w 631768"/>
              <a:gd name="connsiteY9" fmla="*/ 1064029 h 1313411"/>
              <a:gd name="connsiteX10" fmla="*/ 448888 w 631768"/>
              <a:gd name="connsiteY10" fmla="*/ 1113905 h 1313411"/>
              <a:gd name="connsiteX11" fmla="*/ 515389 w 631768"/>
              <a:gd name="connsiteY11" fmla="*/ 1213658 h 1313411"/>
              <a:gd name="connsiteX12" fmla="*/ 565266 w 631768"/>
              <a:gd name="connsiteY12" fmla="*/ 864523 h 1313411"/>
              <a:gd name="connsiteX13" fmla="*/ 615142 w 631768"/>
              <a:gd name="connsiteY13" fmla="*/ 698269 h 1313411"/>
              <a:gd name="connsiteX14" fmla="*/ 631768 w 631768"/>
              <a:gd name="connsiteY14" fmla="*/ 648392 h 1313411"/>
              <a:gd name="connsiteX15" fmla="*/ 615142 w 631768"/>
              <a:gd name="connsiteY15" fmla="*/ 831272 h 1313411"/>
              <a:gd name="connsiteX16" fmla="*/ 565266 w 631768"/>
              <a:gd name="connsiteY16" fmla="*/ 1163782 h 1313411"/>
              <a:gd name="connsiteX17" fmla="*/ 548640 w 631768"/>
              <a:gd name="connsiteY17" fmla="*/ 1296785 h 1313411"/>
              <a:gd name="connsiteX18" fmla="*/ 498764 w 631768"/>
              <a:gd name="connsiteY18" fmla="*/ 1313411 h 1313411"/>
              <a:gd name="connsiteX19" fmla="*/ 448888 w 631768"/>
              <a:gd name="connsiteY19" fmla="*/ 1296785 h 1313411"/>
              <a:gd name="connsiteX20" fmla="*/ 382386 w 631768"/>
              <a:gd name="connsiteY20" fmla="*/ 1280160 h 1313411"/>
              <a:gd name="connsiteX21" fmla="*/ 332509 w 631768"/>
              <a:gd name="connsiteY21" fmla="*/ 1246909 h 1313411"/>
              <a:gd name="connsiteX22" fmla="*/ 232757 w 631768"/>
              <a:gd name="connsiteY22" fmla="*/ 1213658 h 1313411"/>
              <a:gd name="connsiteX23" fmla="*/ 182880 w 631768"/>
              <a:gd name="connsiteY23" fmla="*/ 1197032 h 1313411"/>
              <a:gd name="connsiteX24" fmla="*/ 83128 w 631768"/>
              <a:gd name="connsiteY24" fmla="*/ 1163782 h 1313411"/>
              <a:gd name="connsiteX25" fmla="*/ 16626 w 631768"/>
              <a:gd name="connsiteY25" fmla="*/ 1147156 h 131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1768" h="1313411">
                <a:moveTo>
                  <a:pt x="0" y="0"/>
                </a:moveTo>
                <a:cubicBezTo>
                  <a:pt x="5542" y="171796"/>
                  <a:pt x="1947" y="344131"/>
                  <a:pt x="16626" y="515389"/>
                </a:cubicBezTo>
                <a:cubicBezTo>
                  <a:pt x="18743" y="540082"/>
                  <a:pt x="40114" y="559111"/>
                  <a:pt x="49877" y="581891"/>
                </a:cubicBezTo>
                <a:cubicBezTo>
                  <a:pt x="56780" y="597999"/>
                  <a:pt x="59599" y="615659"/>
                  <a:pt x="66502" y="631767"/>
                </a:cubicBezTo>
                <a:cubicBezTo>
                  <a:pt x="99979" y="709881"/>
                  <a:pt x="98484" y="693168"/>
                  <a:pt x="149629" y="764771"/>
                </a:cubicBezTo>
                <a:cubicBezTo>
                  <a:pt x="161243" y="781030"/>
                  <a:pt x="170088" y="799297"/>
                  <a:pt x="182880" y="814647"/>
                </a:cubicBezTo>
                <a:cubicBezTo>
                  <a:pt x="197932" y="832709"/>
                  <a:pt x="217705" y="846461"/>
                  <a:pt x="232757" y="864523"/>
                </a:cubicBezTo>
                <a:cubicBezTo>
                  <a:pt x="245549" y="879873"/>
                  <a:pt x="252733" y="899466"/>
                  <a:pt x="266008" y="914400"/>
                </a:cubicBezTo>
                <a:cubicBezTo>
                  <a:pt x="297249" y="949546"/>
                  <a:pt x="339676" y="975026"/>
                  <a:pt x="365760" y="1014152"/>
                </a:cubicBezTo>
                <a:cubicBezTo>
                  <a:pt x="376844" y="1030778"/>
                  <a:pt x="386219" y="1048679"/>
                  <a:pt x="399011" y="1064029"/>
                </a:cubicBezTo>
                <a:cubicBezTo>
                  <a:pt x="414063" y="1082091"/>
                  <a:pt x="434453" y="1095346"/>
                  <a:pt x="448888" y="1113905"/>
                </a:cubicBezTo>
                <a:cubicBezTo>
                  <a:pt x="473423" y="1145450"/>
                  <a:pt x="515389" y="1213658"/>
                  <a:pt x="515389" y="1213658"/>
                </a:cubicBezTo>
                <a:cubicBezTo>
                  <a:pt x="606672" y="1076735"/>
                  <a:pt x="534465" y="1203332"/>
                  <a:pt x="565266" y="864523"/>
                </a:cubicBezTo>
                <a:cubicBezTo>
                  <a:pt x="568407" y="829973"/>
                  <a:pt x="608389" y="718528"/>
                  <a:pt x="615142" y="698269"/>
                </a:cubicBezTo>
                <a:lnTo>
                  <a:pt x="631768" y="648392"/>
                </a:lnTo>
                <a:cubicBezTo>
                  <a:pt x="626226" y="709352"/>
                  <a:pt x="622435" y="770497"/>
                  <a:pt x="615142" y="831272"/>
                </a:cubicBezTo>
                <a:cubicBezTo>
                  <a:pt x="563694" y="1260001"/>
                  <a:pt x="600551" y="916785"/>
                  <a:pt x="565266" y="1163782"/>
                </a:cubicBezTo>
                <a:cubicBezTo>
                  <a:pt x="558947" y="1208012"/>
                  <a:pt x="566786" y="1255956"/>
                  <a:pt x="548640" y="1296785"/>
                </a:cubicBezTo>
                <a:cubicBezTo>
                  <a:pt x="541523" y="1312799"/>
                  <a:pt x="515389" y="1307869"/>
                  <a:pt x="498764" y="1313411"/>
                </a:cubicBezTo>
                <a:cubicBezTo>
                  <a:pt x="482139" y="1307869"/>
                  <a:pt x="465738" y="1301599"/>
                  <a:pt x="448888" y="1296785"/>
                </a:cubicBezTo>
                <a:cubicBezTo>
                  <a:pt x="426918" y="1290508"/>
                  <a:pt x="403388" y="1289161"/>
                  <a:pt x="382386" y="1280160"/>
                </a:cubicBezTo>
                <a:cubicBezTo>
                  <a:pt x="364020" y="1272289"/>
                  <a:pt x="350768" y="1255024"/>
                  <a:pt x="332509" y="1246909"/>
                </a:cubicBezTo>
                <a:cubicBezTo>
                  <a:pt x="300481" y="1232674"/>
                  <a:pt x="266008" y="1224742"/>
                  <a:pt x="232757" y="1213658"/>
                </a:cubicBezTo>
                <a:lnTo>
                  <a:pt x="182880" y="1197032"/>
                </a:lnTo>
                <a:lnTo>
                  <a:pt x="83128" y="1163782"/>
                </a:lnTo>
                <a:cubicBezTo>
                  <a:pt x="27993" y="1145404"/>
                  <a:pt x="50776" y="1147156"/>
                  <a:pt x="16626" y="1147156"/>
                </a:cubicBezTo>
              </a:path>
            </a:pathLst>
          </a:custGeom>
          <a:noFill/>
          <a:ln w="762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6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  <a:endParaRPr lang="en-US" sz="3307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Machine Learning</a:t>
            </a:r>
            <a:endParaRPr lang="en-US" sz="4409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62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0"/>
            <a:ext cx="9683179" cy="755967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1382712" y="1587500"/>
            <a:ext cx="2514600" cy="2006600"/>
          </a:xfrm>
          <a:custGeom>
            <a:avLst/>
            <a:gdLst>
              <a:gd name="connsiteX0" fmla="*/ 1320806 w 2921208"/>
              <a:gd name="connsiteY0" fmla="*/ 152400 h 2006600"/>
              <a:gd name="connsiteX1" fmla="*/ 1219206 w 2921208"/>
              <a:gd name="connsiteY1" fmla="*/ 114300 h 2006600"/>
              <a:gd name="connsiteX2" fmla="*/ 787406 w 2921208"/>
              <a:gd name="connsiteY2" fmla="*/ 76200 h 2006600"/>
              <a:gd name="connsiteX3" fmla="*/ 635006 w 2921208"/>
              <a:gd name="connsiteY3" fmla="*/ 63500 h 2006600"/>
              <a:gd name="connsiteX4" fmla="*/ 406406 w 2921208"/>
              <a:gd name="connsiteY4" fmla="*/ 88900 h 2006600"/>
              <a:gd name="connsiteX5" fmla="*/ 342906 w 2921208"/>
              <a:gd name="connsiteY5" fmla="*/ 127000 h 2006600"/>
              <a:gd name="connsiteX6" fmla="*/ 266706 w 2921208"/>
              <a:gd name="connsiteY6" fmla="*/ 152400 h 2006600"/>
              <a:gd name="connsiteX7" fmla="*/ 203206 w 2921208"/>
              <a:gd name="connsiteY7" fmla="*/ 228600 h 2006600"/>
              <a:gd name="connsiteX8" fmla="*/ 50806 w 2921208"/>
              <a:gd name="connsiteY8" fmla="*/ 431800 h 2006600"/>
              <a:gd name="connsiteX9" fmla="*/ 6 w 2921208"/>
              <a:gd name="connsiteY9" fmla="*/ 596900 h 2006600"/>
              <a:gd name="connsiteX10" fmla="*/ 38106 w 2921208"/>
              <a:gd name="connsiteY10" fmla="*/ 812800 h 2006600"/>
              <a:gd name="connsiteX11" fmla="*/ 139706 w 2921208"/>
              <a:gd name="connsiteY11" fmla="*/ 1206500 h 2006600"/>
              <a:gd name="connsiteX12" fmla="*/ 215906 w 2921208"/>
              <a:gd name="connsiteY12" fmla="*/ 1358900 h 2006600"/>
              <a:gd name="connsiteX13" fmla="*/ 495306 w 2921208"/>
              <a:gd name="connsiteY13" fmla="*/ 1638300 h 2006600"/>
              <a:gd name="connsiteX14" fmla="*/ 558806 w 2921208"/>
              <a:gd name="connsiteY14" fmla="*/ 1689100 h 2006600"/>
              <a:gd name="connsiteX15" fmla="*/ 673106 w 2921208"/>
              <a:gd name="connsiteY15" fmla="*/ 1714500 h 2006600"/>
              <a:gd name="connsiteX16" fmla="*/ 1130306 w 2921208"/>
              <a:gd name="connsiteY16" fmla="*/ 1955800 h 2006600"/>
              <a:gd name="connsiteX17" fmla="*/ 1231906 w 2921208"/>
              <a:gd name="connsiteY17" fmla="*/ 1993900 h 2006600"/>
              <a:gd name="connsiteX18" fmla="*/ 1498606 w 2921208"/>
              <a:gd name="connsiteY18" fmla="*/ 2006600 h 2006600"/>
              <a:gd name="connsiteX19" fmla="*/ 2209806 w 2921208"/>
              <a:gd name="connsiteY19" fmla="*/ 1968500 h 2006600"/>
              <a:gd name="connsiteX20" fmla="*/ 2387606 w 2921208"/>
              <a:gd name="connsiteY20" fmla="*/ 1879600 h 2006600"/>
              <a:gd name="connsiteX21" fmla="*/ 2743206 w 2921208"/>
              <a:gd name="connsiteY21" fmla="*/ 1625600 h 2006600"/>
              <a:gd name="connsiteX22" fmla="*/ 2844806 w 2921208"/>
              <a:gd name="connsiteY22" fmla="*/ 1447800 h 2006600"/>
              <a:gd name="connsiteX23" fmla="*/ 2895606 w 2921208"/>
              <a:gd name="connsiteY23" fmla="*/ 1270000 h 2006600"/>
              <a:gd name="connsiteX24" fmla="*/ 2908306 w 2921208"/>
              <a:gd name="connsiteY24" fmla="*/ 647700 h 2006600"/>
              <a:gd name="connsiteX25" fmla="*/ 2857506 w 2921208"/>
              <a:gd name="connsiteY25" fmla="*/ 558800 h 2006600"/>
              <a:gd name="connsiteX26" fmla="*/ 2540006 w 2921208"/>
              <a:gd name="connsiteY26" fmla="*/ 177800 h 2006600"/>
              <a:gd name="connsiteX27" fmla="*/ 2489206 w 2921208"/>
              <a:gd name="connsiteY27" fmla="*/ 139700 h 2006600"/>
              <a:gd name="connsiteX28" fmla="*/ 2222506 w 2921208"/>
              <a:gd name="connsiteY28" fmla="*/ 63500 h 2006600"/>
              <a:gd name="connsiteX29" fmla="*/ 2044706 w 2921208"/>
              <a:gd name="connsiteY29" fmla="*/ 38100 h 2006600"/>
              <a:gd name="connsiteX30" fmla="*/ 1892306 w 2921208"/>
              <a:gd name="connsiteY30" fmla="*/ 0 h 2006600"/>
              <a:gd name="connsiteX31" fmla="*/ 1257306 w 2921208"/>
              <a:gd name="connsiteY31" fmla="*/ 25400 h 2006600"/>
              <a:gd name="connsiteX32" fmla="*/ 1054106 w 2921208"/>
              <a:gd name="connsiteY32" fmla="*/ 76200 h 2006600"/>
              <a:gd name="connsiteX33" fmla="*/ 990606 w 2921208"/>
              <a:gd name="connsiteY33" fmla="*/ 114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921208" h="2006600">
                <a:moveTo>
                  <a:pt x="1320806" y="152400"/>
                </a:moveTo>
                <a:cubicBezTo>
                  <a:pt x="1286939" y="139700"/>
                  <a:pt x="1254185" y="123505"/>
                  <a:pt x="1219206" y="114300"/>
                </a:cubicBezTo>
                <a:cubicBezTo>
                  <a:pt x="1065702" y="73904"/>
                  <a:pt x="957772" y="85935"/>
                  <a:pt x="787406" y="76200"/>
                </a:cubicBezTo>
                <a:cubicBezTo>
                  <a:pt x="736513" y="73292"/>
                  <a:pt x="685806" y="67733"/>
                  <a:pt x="635006" y="63500"/>
                </a:cubicBezTo>
                <a:cubicBezTo>
                  <a:pt x="558806" y="71967"/>
                  <a:pt x="481325" y="72613"/>
                  <a:pt x="406406" y="88900"/>
                </a:cubicBezTo>
                <a:cubicBezTo>
                  <a:pt x="382285" y="94144"/>
                  <a:pt x="365378" y="116786"/>
                  <a:pt x="342906" y="127000"/>
                </a:cubicBezTo>
                <a:cubicBezTo>
                  <a:pt x="318532" y="138079"/>
                  <a:pt x="292106" y="143933"/>
                  <a:pt x="266706" y="152400"/>
                </a:cubicBezTo>
                <a:cubicBezTo>
                  <a:pt x="245539" y="177800"/>
                  <a:pt x="223044" y="202149"/>
                  <a:pt x="203206" y="228600"/>
                </a:cubicBezTo>
                <a:cubicBezTo>
                  <a:pt x="18302" y="475139"/>
                  <a:pt x="196683" y="256748"/>
                  <a:pt x="50806" y="431800"/>
                </a:cubicBezTo>
                <a:cubicBezTo>
                  <a:pt x="44643" y="450289"/>
                  <a:pt x="-601" y="582342"/>
                  <a:pt x="6" y="596900"/>
                </a:cubicBezTo>
                <a:cubicBezTo>
                  <a:pt x="3048" y="669915"/>
                  <a:pt x="23774" y="741140"/>
                  <a:pt x="38106" y="812800"/>
                </a:cubicBezTo>
                <a:cubicBezTo>
                  <a:pt x="66825" y="956394"/>
                  <a:pt x="82034" y="1078341"/>
                  <a:pt x="139706" y="1206500"/>
                </a:cubicBezTo>
                <a:cubicBezTo>
                  <a:pt x="163013" y="1258294"/>
                  <a:pt x="179800" y="1315057"/>
                  <a:pt x="215906" y="1358900"/>
                </a:cubicBezTo>
                <a:cubicBezTo>
                  <a:pt x="299635" y="1460571"/>
                  <a:pt x="392457" y="1556021"/>
                  <a:pt x="495306" y="1638300"/>
                </a:cubicBezTo>
                <a:cubicBezTo>
                  <a:pt x="516473" y="1655233"/>
                  <a:pt x="533891" y="1678422"/>
                  <a:pt x="558806" y="1689100"/>
                </a:cubicBezTo>
                <a:cubicBezTo>
                  <a:pt x="594680" y="1704474"/>
                  <a:pt x="635006" y="1706033"/>
                  <a:pt x="673106" y="1714500"/>
                </a:cubicBezTo>
                <a:cubicBezTo>
                  <a:pt x="729491" y="1745512"/>
                  <a:pt x="1047556" y="1924769"/>
                  <a:pt x="1130306" y="1955800"/>
                </a:cubicBezTo>
                <a:cubicBezTo>
                  <a:pt x="1164173" y="1968500"/>
                  <a:pt x="1196076" y="1988958"/>
                  <a:pt x="1231906" y="1993900"/>
                </a:cubicBezTo>
                <a:cubicBezTo>
                  <a:pt x="1320072" y="2006061"/>
                  <a:pt x="1409706" y="2002367"/>
                  <a:pt x="1498606" y="2006600"/>
                </a:cubicBezTo>
                <a:cubicBezTo>
                  <a:pt x="1735673" y="1993900"/>
                  <a:pt x="1974785" y="2002074"/>
                  <a:pt x="2209806" y="1968500"/>
                </a:cubicBezTo>
                <a:cubicBezTo>
                  <a:pt x="2275402" y="1959129"/>
                  <a:pt x="2329854" y="1912086"/>
                  <a:pt x="2387606" y="1879600"/>
                </a:cubicBezTo>
                <a:cubicBezTo>
                  <a:pt x="2485821" y="1824354"/>
                  <a:pt x="2663976" y="1726838"/>
                  <a:pt x="2743206" y="1625600"/>
                </a:cubicBezTo>
                <a:cubicBezTo>
                  <a:pt x="2785275" y="1571845"/>
                  <a:pt x="2817917" y="1510541"/>
                  <a:pt x="2844806" y="1447800"/>
                </a:cubicBezTo>
                <a:cubicBezTo>
                  <a:pt x="2869087" y="1391145"/>
                  <a:pt x="2878673" y="1329267"/>
                  <a:pt x="2895606" y="1270000"/>
                </a:cubicBezTo>
                <a:cubicBezTo>
                  <a:pt x="2901234" y="1177141"/>
                  <a:pt x="2941315" y="799540"/>
                  <a:pt x="2908306" y="647700"/>
                </a:cubicBezTo>
                <a:cubicBezTo>
                  <a:pt x="2901056" y="614349"/>
                  <a:pt x="2876883" y="586896"/>
                  <a:pt x="2857506" y="558800"/>
                </a:cubicBezTo>
                <a:cubicBezTo>
                  <a:pt x="2685320" y="309131"/>
                  <a:pt x="2713376" y="324498"/>
                  <a:pt x="2540006" y="177800"/>
                </a:cubicBezTo>
                <a:cubicBezTo>
                  <a:pt x="2523848" y="164128"/>
                  <a:pt x="2508387" y="148651"/>
                  <a:pt x="2489206" y="139700"/>
                </a:cubicBezTo>
                <a:cubicBezTo>
                  <a:pt x="2393237" y="94915"/>
                  <a:pt x="2324642" y="80523"/>
                  <a:pt x="2222506" y="63500"/>
                </a:cubicBezTo>
                <a:cubicBezTo>
                  <a:pt x="2163452" y="53658"/>
                  <a:pt x="2103497" y="49406"/>
                  <a:pt x="2044706" y="38100"/>
                </a:cubicBezTo>
                <a:cubicBezTo>
                  <a:pt x="1993285" y="28211"/>
                  <a:pt x="1943106" y="12700"/>
                  <a:pt x="1892306" y="0"/>
                </a:cubicBezTo>
                <a:cubicBezTo>
                  <a:pt x="1680639" y="8467"/>
                  <a:pt x="1468657" y="11071"/>
                  <a:pt x="1257306" y="25400"/>
                </a:cubicBezTo>
                <a:cubicBezTo>
                  <a:pt x="1215238" y="28252"/>
                  <a:pt x="1099740" y="63162"/>
                  <a:pt x="1054106" y="76200"/>
                </a:cubicBezTo>
                <a:cubicBezTo>
                  <a:pt x="999919" y="116840"/>
                  <a:pt x="1024473" y="114300"/>
                  <a:pt x="990606" y="1143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411912" y="736600"/>
            <a:ext cx="2566988" cy="1524000"/>
          </a:xfrm>
          <a:custGeom>
            <a:avLst/>
            <a:gdLst>
              <a:gd name="connsiteX0" fmla="*/ 1600200 w 2209800"/>
              <a:gd name="connsiteY0" fmla="*/ 266700 h 1524000"/>
              <a:gd name="connsiteX1" fmla="*/ 1422400 w 2209800"/>
              <a:gd name="connsiteY1" fmla="*/ 254000 h 1524000"/>
              <a:gd name="connsiteX2" fmla="*/ 1308100 w 2209800"/>
              <a:gd name="connsiteY2" fmla="*/ 241300 h 1524000"/>
              <a:gd name="connsiteX3" fmla="*/ 990600 w 2209800"/>
              <a:gd name="connsiteY3" fmla="*/ 165100 h 1524000"/>
              <a:gd name="connsiteX4" fmla="*/ 850900 w 2209800"/>
              <a:gd name="connsiteY4" fmla="*/ 152400 h 1524000"/>
              <a:gd name="connsiteX5" fmla="*/ 431800 w 2209800"/>
              <a:gd name="connsiteY5" fmla="*/ 165100 h 1524000"/>
              <a:gd name="connsiteX6" fmla="*/ 342900 w 2209800"/>
              <a:gd name="connsiteY6" fmla="*/ 203200 h 1524000"/>
              <a:gd name="connsiteX7" fmla="*/ 266700 w 2209800"/>
              <a:gd name="connsiteY7" fmla="*/ 228600 h 1524000"/>
              <a:gd name="connsiteX8" fmla="*/ 177800 w 2209800"/>
              <a:gd name="connsiteY8" fmla="*/ 330200 h 1524000"/>
              <a:gd name="connsiteX9" fmla="*/ 0 w 2209800"/>
              <a:gd name="connsiteY9" fmla="*/ 1054100 h 1524000"/>
              <a:gd name="connsiteX10" fmla="*/ 12700 w 2209800"/>
              <a:gd name="connsiteY10" fmla="*/ 1155700 h 1524000"/>
              <a:gd name="connsiteX11" fmla="*/ 190500 w 2209800"/>
              <a:gd name="connsiteY11" fmla="*/ 1371600 h 1524000"/>
              <a:gd name="connsiteX12" fmla="*/ 266700 w 2209800"/>
              <a:gd name="connsiteY12" fmla="*/ 1485900 h 1524000"/>
              <a:gd name="connsiteX13" fmla="*/ 317500 w 2209800"/>
              <a:gd name="connsiteY13" fmla="*/ 1524000 h 1524000"/>
              <a:gd name="connsiteX14" fmla="*/ 825500 w 2209800"/>
              <a:gd name="connsiteY14" fmla="*/ 1498600 h 1524000"/>
              <a:gd name="connsiteX15" fmla="*/ 1130300 w 2209800"/>
              <a:gd name="connsiteY15" fmla="*/ 1473200 h 1524000"/>
              <a:gd name="connsiteX16" fmla="*/ 1524000 w 2209800"/>
              <a:gd name="connsiteY16" fmla="*/ 1460500 h 1524000"/>
              <a:gd name="connsiteX17" fmla="*/ 1828800 w 2209800"/>
              <a:gd name="connsiteY17" fmla="*/ 1384300 h 1524000"/>
              <a:gd name="connsiteX18" fmla="*/ 1943100 w 2209800"/>
              <a:gd name="connsiteY18" fmla="*/ 1333500 h 1524000"/>
              <a:gd name="connsiteX19" fmla="*/ 1993900 w 2209800"/>
              <a:gd name="connsiteY19" fmla="*/ 1270000 h 1524000"/>
              <a:gd name="connsiteX20" fmla="*/ 2095500 w 2209800"/>
              <a:gd name="connsiteY20" fmla="*/ 1193800 h 1524000"/>
              <a:gd name="connsiteX21" fmla="*/ 2120900 w 2209800"/>
              <a:gd name="connsiteY21" fmla="*/ 1079500 h 1524000"/>
              <a:gd name="connsiteX22" fmla="*/ 2146300 w 2209800"/>
              <a:gd name="connsiteY22" fmla="*/ 990600 h 1524000"/>
              <a:gd name="connsiteX23" fmla="*/ 2171700 w 2209800"/>
              <a:gd name="connsiteY23" fmla="*/ 889000 h 1524000"/>
              <a:gd name="connsiteX24" fmla="*/ 2209800 w 2209800"/>
              <a:gd name="connsiteY24" fmla="*/ 787400 h 1524000"/>
              <a:gd name="connsiteX25" fmla="*/ 2133600 w 2209800"/>
              <a:gd name="connsiteY25" fmla="*/ 520700 h 1524000"/>
              <a:gd name="connsiteX26" fmla="*/ 1968500 w 2209800"/>
              <a:gd name="connsiteY26" fmla="*/ 241300 h 1524000"/>
              <a:gd name="connsiteX27" fmla="*/ 1879600 w 2209800"/>
              <a:gd name="connsiteY27" fmla="*/ 152400 h 1524000"/>
              <a:gd name="connsiteX28" fmla="*/ 1778000 w 2209800"/>
              <a:gd name="connsiteY28" fmla="*/ 101600 h 1524000"/>
              <a:gd name="connsiteX29" fmla="*/ 1689100 w 2209800"/>
              <a:gd name="connsiteY29" fmla="*/ 38100 h 1524000"/>
              <a:gd name="connsiteX30" fmla="*/ 1549400 w 2209800"/>
              <a:gd name="connsiteY30" fmla="*/ 0 h 1524000"/>
              <a:gd name="connsiteX31" fmla="*/ 927100 w 2209800"/>
              <a:gd name="connsiteY31" fmla="*/ 177800 h 1524000"/>
              <a:gd name="connsiteX32" fmla="*/ 685800 w 2209800"/>
              <a:gd name="connsiteY32" fmla="*/ 368300 h 1524000"/>
              <a:gd name="connsiteX33" fmla="*/ 596900 w 2209800"/>
              <a:gd name="connsiteY33" fmla="*/ 4064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09800" h="1524000">
                <a:moveTo>
                  <a:pt x="1600200" y="266700"/>
                </a:moveTo>
                <a:cubicBezTo>
                  <a:pt x="1501503" y="291374"/>
                  <a:pt x="1581392" y="279104"/>
                  <a:pt x="1422400" y="254000"/>
                </a:cubicBezTo>
                <a:cubicBezTo>
                  <a:pt x="1384535" y="248021"/>
                  <a:pt x="1346200" y="245533"/>
                  <a:pt x="1308100" y="241300"/>
                </a:cubicBezTo>
                <a:cubicBezTo>
                  <a:pt x="1196207" y="210784"/>
                  <a:pt x="1107245" y="183763"/>
                  <a:pt x="990600" y="165100"/>
                </a:cubicBezTo>
                <a:cubicBezTo>
                  <a:pt x="944429" y="157713"/>
                  <a:pt x="897467" y="156633"/>
                  <a:pt x="850900" y="152400"/>
                </a:cubicBezTo>
                <a:cubicBezTo>
                  <a:pt x="711200" y="156633"/>
                  <a:pt x="570871" y="151193"/>
                  <a:pt x="431800" y="165100"/>
                </a:cubicBezTo>
                <a:cubicBezTo>
                  <a:pt x="399720" y="168308"/>
                  <a:pt x="372991" y="191626"/>
                  <a:pt x="342900" y="203200"/>
                </a:cubicBezTo>
                <a:cubicBezTo>
                  <a:pt x="317911" y="212811"/>
                  <a:pt x="292100" y="220133"/>
                  <a:pt x="266700" y="228600"/>
                </a:cubicBezTo>
                <a:cubicBezTo>
                  <a:pt x="237067" y="262467"/>
                  <a:pt x="205136" y="294453"/>
                  <a:pt x="177800" y="330200"/>
                </a:cubicBezTo>
                <a:cubicBezTo>
                  <a:pt x="-4864" y="569068"/>
                  <a:pt x="74010" y="610043"/>
                  <a:pt x="0" y="1054100"/>
                </a:cubicBezTo>
                <a:cubicBezTo>
                  <a:pt x="4233" y="1087967"/>
                  <a:pt x="-4860" y="1126434"/>
                  <a:pt x="12700" y="1155700"/>
                </a:cubicBezTo>
                <a:cubicBezTo>
                  <a:pt x="60666" y="1235644"/>
                  <a:pt x="138786" y="1294028"/>
                  <a:pt x="190500" y="1371600"/>
                </a:cubicBezTo>
                <a:cubicBezTo>
                  <a:pt x="215900" y="1409700"/>
                  <a:pt x="237386" y="1450723"/>
                  <a:pt x="266700" y="1485900"/>
                </a:cubicBezTo>
                <a:cubicBezTo>
                  <a:pt x="280251" y="1502161"/>
                  <a:pt x="300567" y="1511300"/>
                  <a:pt x="317500" y="1524000"/>
                </a:cubicBezTo>
                <a:lnTo>
                  <a:pt x="825500" y="1498600"/>
                </a:lnTo>
                <a:cubicBezTo>
                  <a:pt x="927254" y="1492240"/>
                  <a:pt x="1028401" y="1476487"/>
                  <a:pt x="1130300" y="1473200"/>
                </a:cubicBezTo>
                <a:lnTo>
                  <a:pt x="1524000" y="1460500"/>
                </a:lnTo>
                <a:cubicBezTo>
                  <a:pt x="1621135" y="1438914"/>
                  <a:pt x="1737515" y="1414728"/>
                  <a:pt x="1828800" y="1384300"/>
                </a:cubicBezTo>
                <a:cubicBezTo>
                  <a:pt x="1868354" y="1371115"/>
                  <a:pt x="1905000" y="1350433"/>
                  <a:pt x="1943100" y="1333500"/>
                </a:cubicBezTo>
                <a:cubicBezTo>
                  <a:pt x="1960033" y="1312333"/>
                  <a:pt x="1973918" y="1288317"/>
                  <a:pt x="1993900" y="1270000"/>
                </a:cubicBezTo>
                <a:cubicBezTo>
                  <a:pt x="2025106" y="1241394"/>
                  <a:pt x="2072018" y="1229023"/>
                  <a:pt x="2095500" y="1193800"/>
                </a:cubicBezTo>
                <a:cubicBezTo>
                  <a:pt x="2117150" y="1161326"/>
                  <a:pt x="2111434" y="1117364"/>
                  <a:pt x="2120900" y="1079500"/>
                </a:cubicBezTo>
                <a:cubicBezTo>
                  <a:pt x="2128375" y="1049601"/>
                  <a:pt x="2138359" y="1020379"/>
                  <a:pt x="2146300" y="990600"/>
                </a:cubicBezTo>
                <a:cubicBezTo>
                  <a:pt x="2155295" y="956870"/>
                  <a:pt x="2161288" y="922320"/>
                  <a:pt x="2171700" y="889000"/>
                </a:cubicBezTo>
                <a:cubicBezTo>
                  <a:pt x="2182488" y="854477"/>
                  <a:pt x="2197100" y="821267"/>
                  <a:pt x="2209800" y="787400"/>
                </a:cubicBezTo>
                <a:cubicBezTo>
                  <a:pt x="2184400" y="698500"/>
                  <a:pt x="2177434" y="602106"/>
                  <a:pt x="2133600" y="520700"/>
                </a:cubicBezTo>
                <a:cubicBezTo>
                  <a:pt x="2088040" y="436089"/>
                  <a:pt x="2031716" y="319104"/>
                  <a:pt x="1968500" y="241300"/>
                </a:cubicBezTo>
                <a:cubicBezTo>
                  <a:pt x="1942073" y="208775"/>
                  <a:pt x="1917084" y="171142"/>
                  <a:pt x="1879600" y="152400"/>
                </a:cubicBezTo>
                <a:cubicBezTo>
                  <a:pt x="1845733" y="135467"/>
                  <a:pt x="1810468" y="121081"/>
                  <a:pt x="1778000" y="101600"/>
                </a:cubicBezTo>
                <a:cubicBezTo>
                  <a:pt x="1746773" y="82864"/>
                  <a:pt x="1722378" y="52890"/>
                  <a:pt x="1689100" y="38100"/>
                </a:cubicBezTo>
                <a:cubicBezTo>
                  <a:pt x="1644993" y="18497"/>
                  <a:pt x="1595967" y="12700"/>
                  <a:pt x="1549400" y="0"/>
                </a:cubicBezTo>
                <a:cubicBezTo>
                  <a:pt x="1454071" y="23832"/>
                  <a:pt x="1081521" y="97232"/>
                  <a:pt x="927100" y="177800"/>
                </a:cubicBezTo>
                <a:cubicBezTo>
                  <a:pt x="786552" y="251129"/>
                  <a:pt x="810890" y="276567"/>
                  <a:pt x="685800" y="368300"/>
                </a:cubicBezTo>
                <a:cubicBezTo>
                  <a:pt x="631264" y="408293"/>
                  <a:pt x="634204" y="406400"/>
                  <a:pt x="596900" y="40640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644900" y="4292580"/>
            <a:ext cx="2217394" cy="1968611"/>
          </a:xfrm>
          <a:custGeom>
            <a:avLst/>
            <a:gdLst>
              <a:gd name="connsiteX0" fmla="*/ 965200 w 2217394"/>
              <a:gd name="connsiteY0" fmla="*/ 177820 h 1968611"/>
              <a:gd name="connsiteX1" fmla="*/ 863600 w 2217394"/>
              <a:gd name="connsiteY1" fmla="*/ 152420 h 1968611"/>
              <a:gd name="connsiteX2" fmla="*/ 736600 w 2217394"/>
              <a:gd name="connsiteY2" fmla="*/ 114320 h 1968611"/>
              <a:gd name="connsiteX3" fmla="*/ 393700 w 2217394"/>
              <a:gd name="connsiteY3" fmla="*/ 127020 h 1968611"/>
              <a:gd name="connsiteX4" fmla="*/ 292100 w 2217394"/>
              <a:gd name="connsiteY4" fmla="*/ 139720 h 1968611"/>
              <a:gd name="connsiteX5" fmla="*/ 177800 w 2217394"/>
              <a:gd name="connsiteY5" fmla="*/ 190520 h 1968611"/>
              <a:gd name="connsiteX6" fmla="*/ 114300 w 2217394"/>
              <a:gd name="connsiteY6" fmla="*/ 406420 h 1968611"/>
              <a:gd name="connsiteX7" fmla="*/ 63500 w 2217394"/>
              <a:gd name="connsiteY7" fmla="*/ 571520 h 1968611"/>
              <a:gd name="connsiteX8" fmla="*/ 50800 w 2217394"/>
              <a:gd name="connsiteY8" fmla="*/ 685820 h 1968611"/>
              <a:gd name="connsiteX9" fmla="*/ 0 w 2217394"/>
              <a:gd name="connsiteY9" fmla="*/ 914420 h 1968611"/>
              <a:gd name="connsiteX10" fmla="*/ 12700 w 2217394"/>
              <a:gd name="connsiteY10" fmla="*/ 1511320 h 1968611"/>
              <a:gd name="connsiteX11" fmla="*/ 63500 w 2217394"/>
              <a:gd name="connsiteY11" fmla="*/ 1612920 h 1968611"/>
              <a:gd name="connsiteX12" fmla="*/ 431800 w 2217394"/>
              <a:gd name="connsiteY12" fmla="*/ 1816120 h 1968611"/>
              <a:gd name="connsiteX13" fmla="*/ 558800 w 2217394"/>
              <a:gd name="connsiteY13" fmla="*/ 1828820 h 1968611"/>
              <a:gd name="connsiteX14" fmla="*/ 990600 w 2217394"/>
              <a:gd name="connsiteY14" fmla="*/ 1892320 h 1968611"/>
              <a:gd name="connsiteX15" fmla="*/ 1231900 w 2217394"/>
              <a:gd name="connsiteY15" fmla="*/ 1955820 h 1968611"/>
              <a:gd name="connsiteX16" fmla="*/ 1689100 w 2217394"/>
              <a:gd name="connsiteY16" fmla="*/ 1955820 h 1968611"/>
              <a:gd name="connsiteX17" fmla="*/ 1854200 w 2217394"/>
              <a:gd name="connsiteY17" fmla="*/ 1930420 h 1968611"/>
              <a:gd name="connsiteX18" fmla="*/ 1892300 w 2217394"/>
              <a:gd name="connsiteY18" fmla="*/ 1917720 h 1968611"/>
              <a:gd name="connsiteX19" fmla="*/ 2006600 w 2217394"/>
              <a:gd name="connsiteY19" fmla="*/ 1790720 h 1968611"/>
              <a:gd name="connsiteX20" fmla="*/ 2070100 w 2217394"/>
              <a:gd name="connsiteY20" fmla="*/ 1676420 h 1968611"/>
              <a:gd name="connsiteX21" fmla="*/ 2095500 w 2217394"/>
              <a:gd name="connsiteY21" fmla="*/ 1587520 h 1968611"/>
              <a:gd name="connsiteX22" fmla="*/ 2197100 w 2217394"/>
              <a:gd name="connsiteY22" fmla="*/ 1358920 h 1968611"/>
              <a:gd name="connsiteX23" fmla="*/ 2171700 w 2217394"/>
              <a:gd name="connsiteY23" fmla="*/ 825520 h 1968611"/>
              <a:gd name="connsiteX24" fmla="*/ 2120900 w 2217394"/>
              <a:gd name="connsiteY24" fmla="*/ 723920 h 1968611"/>
              <a:gd name="connsiteX25" fmla="*/ 1993900 w 2217394"/>
              <a:gd name="connsiteY25" fmla="*/ 660420 h 1968611"/>
              <a:gd name="connsiteX26" fmla="*/ 1676400 w 2217394"/>
              <a:gd name="connsiteY26" fmla="*/ 495320 h 1968611"/>
              <a:gd name="connsiteX27" fmla="*/ 1549400 w 2217394"/>
              <a:gd name="connsiteY27" fmla="*/ 419120 h 1968611"/>
              <a:gd name="connsiteX28" fmla="*/ 1346200 w 2217394"/>
              <a:gd name="connsiteY28" fmla="*/ 355620 h 1968611"/>
              <a:gd name="connsiteX29" fmla="*/ 1181100 w 2217394"/>
              <a:gd name="connsiteY29" fmla="*/ 279420 h 1968611"/>
              <a:gd name="connsiteX30" fmla="*/ 1066800 w 2217394"/>
              <a:gd name="connsiteY30" fmla="*/ 215920 h 1968611"/>
              <a:gd name="connsiteX31" fmla="*/ 939800 w 2217394"/>
              <a:gd name="connsiteY31" fmla="*/ 177820 h 1968611"/>
              <a:gd name="connsiteX32" fmla="*/ 876300 w 2217394"/>
              <a:gd name="connsiteY32" fmla="*/ 139720 h 1968611"/>
              <a:gd name="connsiteX33" fmla="*/ 825500 w 2217394"/>
              <a:gd name="connsiteY33" fmla="*/ 127020 h 1968611"/>
              <a:gd name="connsiteX34" fmla="*/ 749300 w 2217394"/>
              <a:gd name="connsiteY34" fmla="*/ 88920 h 1968611"/>
              <a:gd name="connsiteX35" fmla="*/ 596900 w 2217394"/>
              <a:gd name="connsiteY35" fmla="*/ 38120 h 1968611"/>
              <a:gd name="connsiteX36" fmla="*/ 520700 w 2217394"/>
              <a:gd name="connsiteY36" fmla="*/ 20 h 196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17394" h="1968611">
                <a:moveTo>
                  <a:pt x="965200" y="177820"/>
                </a:moveTo>
                <a:cubicBezTo>
                  <a:pt x="931333" y="169353"/>
                  <a:pt x="896965" y="162686"/>
                  <a:pt x="863600" y="152420"/>
                </a:cubicBezTo>
                <a:cubicBezTo>
                  <a:pt x="708451" y="104682"/>
                  <a:pt x="890257" y="145051"/>
                  <a:pt x="736600" y="114320"/>
                </a:cubicBezTo>
                <a:cubicBezTo>
                  <a:pt x="622300" y="118553"/>
                  <a:pt x="507892" y="120495"/>
                  <a:pt x="393700" y="127020"/>
                </a:cubicBezTo>
                <a:cubicBezTo>
                  <a:pt x="359625" y="128967"/>
                  <a:pt x="325356" y="132045"/>
                  <a:pt x="292100" y="139720"/>
                </a:cubicBezTo>
                <a:cubicBezTo>
                  <a:pt x="261985" y="146670"/>
                  <a:pt x="206668" y="176086"/>
                  <a:pt x="177800" y="190520"/>
                </a:cubicBezTo>
                <a:cubicBezTo>
                  <a:pt x="156633" y="262487"/>
                  <a:pt x="136141" y="334655"/>
                  <a:pt x="114300" y="406420"/>
                </a:cubicBezTo>
                <a:cubicBezTo>
                  <a:pt x="32293" y="675872"/>
                  <a:pt x="150197" y="268082"/>
                  <a:pt x="63500" y="571520"/>
                </a:cubicBezTo>
                <a:cubicBezTo>
                  <a:pt x="59267" y="609620"/>
                  <a:pt x="57780" y="648126"/>
                  <a:pt x="50800" y="685820"/>
                </a:cubicBezTo>
                <a:cubicBezTo>
                  <a:pt x="36586" y="762574"/>
                  <a:pt x="0" y="914420"/>
                  <a:pt x="0" y="914420"/>
                </a:cubicBezTo>
                <a:cubicBezTo>
                  <a:pt x="4233" y="1113387"/>
                  <a:pt x="-5318" y="1313126"/>
                  <a:pt x="12700" y="1511320"/>
                </a:cubicBezTo>
                <a:cubicBezTo>
                  <a:pt x="16128" y="1549029"/>
                  <a:pt x="35483" y="1587450"/>
                  <a:pt x="63500" y="1612920"/>
                </a:cubicBezTo>
                <a:cubicBezTo>
                  <a:pt x="157771" y="1698621"/>
                  <a:pt x="301018" y="1784981"/>
                  <a:pt x="431800" y="1816120"/>
                </a:cubicBezTo>
                <a:cubicBezTo>
                  <a:pt x="473188" y="1825974"/>
                  <a:pt x="516467" y="1824587"/>
                  <a:pt x="558800" y="1828820"/>
                </a:cubicBezTo>
                <a:cubicBezTo>
                  <a:pt x="819800" y="1884749"/>
                  <a:pt x="676289" y="1860889"/>
                  <a:pt x="990600" y="1892320"/>
                </a:cubicBezTo>
                <a:cubicBezTo>
                  <a:pt x="1071033" y="1913487"/>
                  <a:pt x="1149994" y="1941366"/>
                  <a:pt x="1231900" y="1955820"/>
                </a:cubicBezTo>
                <a:cubicBezTo>
                  <a:pt x="1374345" y="1980957"/>
                  <a:pt x="1550226" y="1962433"/>
                  <a:pt x="1689100" y="1955820"/>
                </a:cubicBezTo>
                <a:cubicBezTo>
                  <a:pt x="1750792" y="1948109"/>
                  <a:pt x="1796020" y="1944965"/>
                  <a:pt x="1854200" y="1930420"/>
                </a:cubicBezTo>
                <a:cubicBezTo>
                  <a:pt x="1867187" y="1927173"/>
                  <a:pt x="1879600" y="1921953"/>
                  <a:pt x="1892300" y="1917720"/>
                </a:cubicBezTo>
                <a:cubicBezTo>
                  <a:pt x="1932383" y="1877637"/>
                  <a:pt x="1974374" y="1837594"/>
                  <a:pt x="2006600" y="1790720"/>
                </a:cubicBezTo>
                <a:cubicBezTo>
                  <a:pt x="2031292" y="1754804"/>
                  <a:pt x="2052630" y="1716351"/>
                  <a:pt x="2070100" y="1676420"/>
                </a:cubicBezTo>
                <a:cubicBezTo>
                  <a:pt x="2082453" y="1648185"/>
                  <a:pt x="2084054" y="1616135"/>
                  <a:pt x="2095500" y="1587520"/>
                </a:cubicBezTo>
                <a:cubicBezTo>
                  <a:pt x="2126469" y="1510097"/>
                  <a:pt x="2197100" y="1358920"/>
                  <a:pt x="2197100" y="1358920"/>
                </a:cubicBezTo>
                <a:cubicBezTo>
                  <a:pt x="2233973" y="1137680"/>
                  <a:pt x="2217687" y="1273891"/>
                  <a:pt x="2171700" y="825520"/>
                </a:cubicBezTo>
                <a:cubicBezTo>
                  <a:pt x="2168948" y="798686"/>
                  <a:pt x="2133151" y="734946"/>
                  <a:pt x="2120900" y="723920"/>
                </a:cubicBezTo>
                <a:cubicBezTo>
                  <a:pt x="2028080" y="640382"/>
                  <a:pt x="2061357" y="694149"/>
                  <a:pt x="1993900" y="660420"/>
                </a:cubicBezTo>
                <a:cubicBezTo>
                  <a:pt x="1887207" y="607073"/>
                  <a:pt x="1778688" y="556693"/>
                  <a:pt x="1676400" y="495320"/>
                </a:cubicBezTo>
                <a:cubicBezTo>
                  <a:pt x="1634067" y="469920"/>
                  <a:pt x="1593557" y="441198"/>
                  <a:pt x="1549400" y="419120"/>
                </a:cubicBezTo>
                <a:cubicBezTo>
                  <a:pt x="1482257" y="385548"/>
                  <a:pt x="1418087" y="373592"/>
                  <a:pt x="1346200" y="355620"/>
                </a:cubicBezTo>
                <a:cubicBezTo>
                  <a:pt x="1252119" y="292899"/>
                  <a:pt x="1376174" y="371823"/>
                  <a:pt x="1181100" y="279420"/>
                </a:cubicBezTo>
                <a:cubicBezTo>
                  <a:pt x="1141711" y="260762"/>
                  <a:pt x="1106969" y="232833"/>
                  <a:pt x="1066800" y="215920"/>
                </a:cubicBezTo>
                <a:cubicBezTo>
                  <a:pt x="1026066" y="198769"/>
                  <a:pt x="980836" y="194234"/>
                  <a:pt x="939800" y="177820"/>
                </a:cubicBezTo>
                <a:cubicBezTo>
                  <a:pt x="916881" y="168652"/>
                  <a:pt x="898857" y="149745"/>
                  <a:pt x="876300" y="139720"/>
                </a:cubicBezTo>
                <a:cubicBezTo>
                  <a:pt x="860350" y="132631"/>
                  <a:pt x="841706" y="133502"/>
                  <a:pt x="825500" y="127020"/>
                </a:cubicBezTo>
                <a:cubicBezTo>
                  <a:pt x="799133" y="116473"/>
                  <a:pt x="775767" y="99213"/>
                  <a:pt x="749300" y="88920"/>
                </a:cubicBezTo>
                <a:cubicBezTo>
                  <a:pt x="699393" y="69512"/>
                  <a:pt x="646415" y="58508"/>
                  <a:pt x="596900" y="38120"/>
                </a:cubicBezTo>
                <a:cubicBezTo>
                  <a:pt x="499082" y="-2158"/>
                  <a:pt x="563347" y="20"/>
                  <a:pt x="520700" y="20"/>
                </a:cubicBez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1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  <a:endParaRPr lang="en-US" sz="3307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Machine Learning</a:t>
            </a:r>
          </a:p>
          <a:p>
            <a:pPr algn="ctr"/>
            <a:r>
              <a:rPr lang="en-US" sz="4409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or, </a:t>
            </a:r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</a:t>
            </a:r>
            <a:r>
              <a:rPr lang="en-US" sz="4409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ow we learned to decompose</a:t>
            </a:r>
            <a:endParaRPr lang="en-US" sz="4409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3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  <a:endParaRPr lang="en-US" sz="3307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1354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There is something going on</a:t>
            </a:r>
          </a:p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n the world of AI</a:t>
            </a:r>
            <a:endParaRPr lang="en-US" sz="4409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  <a:endParaRPr lang="en-US" sz="3307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Something big (for us)…</a:t>
            </a:r>
            <a:endParaRPr lang="en-US" sz="4409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1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  <a:endParaRPr lang="en-US" sz="3307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[suspense]</a:t>
            </a:r>
            <a:endParaRPr lang="en-US" sz="4409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18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/>
              <a:t>How can we develop intelligent </a:t>
            </a:r>
            <a:r>
              <a:rPr lang="en-US" sz="3968" b="1" dirty="0"/>
              <a:t>agents?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24887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46" y="419982"/>
            <a:ext cx="6047740" cy="679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Volunteer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217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/>
              <a:t>How can we develop intelligent </a:t>
            </a:r>
            <a:r>
              <a:rPr lang="en-US" sz="3968" b="1" dirty="0"/>
              <a:t>agents?</a:t>
            </a:r>
            <a:endParaRPr lang="en-US" sz="3968" dirty="0"/>
          </a:p>
        </p:txBody>
      </p:sp>
      <p:sp>
        <p:nvSpPr>
          <p:cNvPr id="3" name="TextBox 2"/>
          <p:cNvSpPr txBox="1"/>
          <p:nvPr/>
        </p:nvSpPr>
        <p:spPr>
          <a:xfrm>
            <a:off x="7148502" y="1175949"/>
            <a:ext cx="1646412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Computer </a:t>
            </a:r>
          </a:p>
          <a:p>
            <a:pPr algn="ctr"/>
            <a:r>
              <a:rPr lang="en-US" sz="2646" dirty="0"/>
              <a:t>programs</a:t>
            </a:r>
            <a:endParaRPr lang="en-US" sz="2646" dirty="0"/>
          </a:p>
        </p:txBody>
      </p:sp>
      <p:sp>
        <p:nvSpPr>
          <p:cNvPr id="4" name="TextBox 3"/>
          <p:cNvSpPr txBox="1"/>
          <p:nvPr/>
        </p:nvSpPr>
        <p:spPr>
          <a:xfrm>
            <a:off x="4881725" y="4703797"/>
            <a:ext cx="1750607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Better than</a:t>
            </a:r>
          </a:p>
          <a:p>
            <a:pPr algn="ctr"/>
            <a:r>
              <a:rPr lang="en-US" sz="2646" dirty="0"/>
              <a:t>chance</a:t>
            </a:r>
            <a:endParaRPr lang="en-US" sz="2646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16171" y="2267902"/>
            <a:ext cx="419982" cy="745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051015" y="3725929"/>
            <a:ext cx="669225" cy="809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08261" y="4871789"/>
            <a:ext cx="1526893" cy="849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As well as</a:t>
            </a:r>
          </a:p>
          <a:p>
            <a:pPr algn="ctr"/>
            <a:r>
              <a:rPr lang="en-US" sz="2646" dirty="0"/>
              <a:t>humans</a:t>
            </a:r>
            <a:endParaRPr lang="en-US" sz="2646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476207" y="3725929"/>
            <a:ext cx="251989" cy="9778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5" y="2633588"/>
            <a:ext cx="4367812" cy="327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40014" y="8749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090" y="2646315"/>
            <a:ext cx="2838059" cy="365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17456" y="1887547"/>
            <a:ext cx="870751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1952</a:t>
            </a:r>
            <a:endParaRPr lang="en-US" sz="2646" dirty="0"/>
          </a:p>
        </p:txBody>
      </p:sp>
      <p:sp>
        <p:nvSpPr>
          <p:cNvPr id="9" name="TextBox 8"/>
          <p:cNvSpPr txBox="1"/>
          <p:nvPr/>
        </p:nvSpPr>
        <p:spPr>
          <a:xfrm>
            <a:off x="6813442" y="1884662"/>
            <a:ext cx="870751" cy="471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1955</a:t>
            </a:r>
            <a:endParaRPr lang="en-US" sz="2646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834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2662" y="2481450"/>
            <a:ext cx="6872161" cy="324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9" dirty="0"/>
              <a:t>“Machines will be capable, within twenty years, of doing any work a man can do.” </a:t>
            </a:r>
          </a:p>
          <a:p>
            <a:r>
              <a:rPr lang="en-US" sz="4409" dirty="0"/>
              <a:t>–Herbert Simon, 1952</a:t>
            </a:r>
            <a:endParaRPr lang="en-US" sz="4409" dirty="0"/>
          </a:p>
        </p:txBody>
      </p:sp>
    </p:spTree>
    <p:extLst>
      <p:ext uri="{BB962C8B-B14F-4D97-AF65-F5344CB8AC3E}">
        <p14:creationId xmlns:p14="http://schemas.microsoft.com/office/powerpoint/2010/main" val="143836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67" y="1511935"/>
            <a:ext cx="7189081" cy="337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05970" y="6063648"/>
            <a:ext cx="3638047" cy="4710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46" dirty="0"/>
              <a:t>The world is too complex</a:t>
            </a:r>
            <a:endParaRPr lang="en-US" sz="2646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53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44912" y="1036637"/>
            <a:ext cx="1530927" cy="1295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Simulator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44912" y="2560637"/>
            <a:ext cx="1530927" cy="1295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FishTank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68712" y="40846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21112" y="42370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3512" y="43894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Architecture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01912" y="5913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87912" y="59896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54312" y="60658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06712" y="62182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40312" y="61420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192712" y="6294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386388" y="1700213"/>
            <a:ext cx="490745" cy="1643145"/>
          </a:xfrm>
          <a:custGeom>
            <a:avLst/>
            <a:gdLst>
              <a:gd name="connsiteX0" fmla="*/ 0 w 490745"/>
              <a:gd name="connsiteY0" fmla="*/ 0 h 1643145"/>
              <a:gd name="connsiteX1" fmla="*/ 100012 w 490745"/>
              <a:gd name="connsiteY1" fmla="*/ 28575 h 1643145"/>
              <a:gd name="connsiteX2" fmla="*/ 200025 w 490745"/>
              <a:gd name="connsiteY2" fmla="*/ 157162 h 1643145"/>
              <a:gd name="connsiteX3" fmla="*/ 271462 w 490745"/>
              <a:gd name="connsiteY3" fmla="*/ 242887 h 1643145"/>
              <a:gd name="connsiteX4" fmla="*/ 314325 w 490745"/>
              <a:gd name="connsiteY4" fmla="*/ 328612 h 1643145"/>
              <a:gd name="connsiteX5" fmla="*/ 342900 w 490745"/>
              <a:gd name="connsiteY5" fmla="*/ 385762 h 1643145"/>
              <a:gd name="connsiteX6" fmla="*/ 400050 w 490745"/>
              <a:gd name="connsiteY6" fmla="*/ 471487 h 1643145"/>
              <a:gd name="connsiteX7" fmla="*/ 428625 w 490745"/>
              <a:gd name="connsiteY7" fmla="*/ 514350 h 1643145"/>
              <a:gd name="connsiteX8" fmla="*/ 442912 w 490745"/>
              <a:gd name="connsiteY8" fmla="*/ 557212 h 1643145"/>
              <a:gd name="connsiteX9" fmla="*/ 485775 w 490745"/>
              <a:gd name="connsiteY9" fmla="*/ 642937 h 1643145"/>
              <a:gd name="connsiteX10" fmla="*/ 457200 w 490745"/>
              <a:gd name="connsiteY10" fmla="*/ 1071562 h 1643145"/>
              <a:gd name="connsiteX11" fmla="*/ 428625 w 490745"/>
              <a:gd name="connsiteY11" fmla="*/ 1128712 h 1643145"/>
              <a:gd name="connsiteX12" fmla="*/ 400050 w 490745"/>
              <a:gd name="connsiteY12" fmla="*/ 1171575 h 1643145"/>
              <a:gd name="connsiteX13" fmla="*/ 357187 w 490745"/>
              <a:gd name="connsiteY13" fmla="*/ 1214437 h 1643145"/>
              <a:gd name="connsiteX14" fmla="*/ 257175 w 490745"/>
              <a:gd name="connsiteY14" fmla="*/ 1328737 h 1643145"/>
              <a:gd name="connsiteX15" fmla="*/ 185737 w 490745"/>
              <a:gd name="connsiteY15" fmla="*/ 1400175 h 1643145"/>
              <a:gd name="connsiteX16" fmla="*/ 142875 w 490745"/>
              <a:gd name="connsiteY16" fmla="*/ 1443037 h 1643145"/>
              <a:gd name="connsiteX17" fmla="*/ 57150 w 490745"/>
              <a:gd name="connsiteY17" fmla="*/ 1471612 h 1643145"/>
              <a:gd name="connsiteX18" fmla="*/ 14287 w 490745"/>
              <a:gd name="connsiteY18" fmla="*/ 1457325 h 1643145"/>
              <a:gd name="connsiteX19" fmla="*/ 28575 w 490745"/>
              <a:gd name="connsiteY19" fmla="*/ 1400175 h 1643145"/>
              <a:gd name="connsiteX20" fmla="*/ 42862 w 490745"/>
              <a:gd name="connsiteY20" fmla="*/ 1357312 h 1643145"/>
              <a:gd name="connsiteX21" fmla="*/ 57150 w 490745"/>
              <a:gd name="connsiteY21" fmla="*/ 1300162 h 1643145"/>
              <a:gd name="connsiteX22" fmla="*/ 85725 w 490745"/>
              <a:gd name="connsiteY22" fmla="*/ 1228725 h 1643145"/>
              <a:gd name="connsiteX23" fmla="*/ 114300 w 490745"/>
              <a:gd name="connsiteY23" fmla="*/ 1143000 h 1643145"/>
              <a:gd name="connsiteX24" fmla="*/ 100012 w 490745"/>
              <a:gd name="connsiteY24" fmla="*/ 1271587 h 1643145"/>
              <a:gd name="connsiteX25" fmla="*/ 57150 w 490745"/>
              <a:gd name="connsiteY25" fmla="*/ 1414462 h 1643145"/>
              <a:gd name="connsiteX26" fmla="*/ 28575 w 490745"/>
              <a:gd name="connsiteY26" fmla="*/ 1457325 h 1643145"/>
              <a:gd name="connsiteX27" fmla="*/ 100012 w 490745"/>
              <a:gd name="connsiteY27" fmla="*/ 1543050 h 1643145"/>
              <a:gd name="connsiteX28" fmla="*/ 185737 w 490745"/>
              <a:gd name="connsiteY28" fmla="*/ 1600200 h 1643145"/>
              <a:gd name="connsiteX29" fmla="*/ 228600 w 490745"/>
              <a:gd name="connsiteY29" fmla="*/ 1643062 h 164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0745" h="1643145">
                <a:moveTo>
                  <a:pt x="0" y="0"/>
                </a:moveTo>
                <a:cubicBezTo>
                  <a:pt x="7626" y="1906"/>
                  <a:pt x="87711" y="20374"/>
                  <a:pt x="100012" y="28575"/>
                </a:cubicBezTo>
                <a:cubicBezTo>
                  <a:pt x="140302" y="55435"/>
                  <a:pt x="177315" y="123097"/>
                  <a:pt x="200025" y="157162"/>
                </a:cubicBezTo>
                <a:cubicBezTo>
                  <a:pt x="239809" y="216838"/>
                  <a:pt x="216457" y="187882"/>
                  <a:pt x="271462" y="242887"/>
                </a:cubicBezTo>
                <a:cubicBezTo>
                  <a:pt x="297659" y="321475"/>
                  <a:pt x="270009" y="251060"/>
                  <a:pt x="314325" y="328612"/>
                </a:cubicBezTo>
                <a:cubicBezTo>
                  <a:pt x="324892" y="347104"/>
                  <a:pt x="331942" y="367499"/>
                  <a:pt x="342900" y="385762"/>
                </a:cubicBezTo>
                <a:cubicBezTo>
                  <a:pt x="360569" y="415211"/>
                  <a:pt x="381000" y="442912"/>
                  <a:pt x="400050" y="471487"/>
                </a:cubicBezTo>
                <a:lnTo>
                  <a:pt x="428625" y="514350"/>
                </a:lnTo>
                <a:cubicBezTo>
                  <a:pt x="433387" y="528637"/>
                  <a:pt x="436177" y="543742"/>
                  <a:pt x="442912" y="557212"/>
                </a:cubicBezTo>
                <a:cubicBezTo>
                  <a:pt x="498309" y="668006"/>
                  <a:pt x="449860" y="535196"/>
                  <a:pt x="485775" y="642937"/>
                </a:cubicBezTo>
                <a:cubicBezTo>
                  <a:pt x="483627" y="700944"/>
                  <a:pt x="510691" y="946749"/>
                  <a:pt x="457200" y="1071562"/>
                </a:cubicBezTo>
                <a:cubicBezTo>
                  <a:pt x="448810" y="1091138"/>
                  <a:pt x="439192" y="1110220"/>
                  <a:pt x="428625" y="1128712"/>
                </a:cubicBezTo>
                <a:cubicBezTo>
                  <a:pt x="420106" y="1143621"/>
                  <a:pt x="411043" y="1158383"/>
                  <a:pt x="400050" y="1171575"/>
                </a:cubicBezTo>
                <a:cubicBezTo>
                  <a:pt x="387115" y="1187097"/>
                  <a:pt x="369592" y="1198488"/>
                  <a:pt x="357187" y="1214437"/>
                </a:cubicBezTo>
                <a:cubicBezTo>
                  <a:pt x="267430" y="1329837"/>
                  <a:pt x="340153" y="1273418"/>
                  <a:pt x="257175" y="1328737"/>
                </a:cubicBezTo>
                <a:cubicBezTo>
                  <a:pt x="204788" y="1407319"/>
                  <a:pt x="257175" y="1340644"/>
                  <a:pt x="185737" y="1400175"/>
                </a:cubicBezTo>
                <a:cubicBezTo>
                  <a:pt x="170215" y="1413110"/>
                  <a:pt x="160538" y="1433224"/>
                  <a:pt x="142875" y="1443037"/>
                </a:cubicBezTo>
                <a:cubicBezTo>
                  <a:pt x="116545" y="1457665"/>
                  <a:pt x="57150" y="1471612"/>
                  <a:pt x="57150" y="1471612"/>
                </a:cubicBezTo>
                <a:cubicBezTo>
                  <a:pt x="42862" y="1466850"/>
                  <a:pt x="19880" y="1471308"/>
                  <a:pt x="14287" y="1457325"/>
                </a:cubicBezTo>
                <a:cubicBezTo>
                  <a:pt x="6994" y="1439093"/>
                  <a:pt x="23181" y="1419056"/>
                  <a:pt x="28575" y="1400175"/>
                </a:cubicBezTo>
                <a:cubicBezTo>
                  <a:pt x="32712" y="1385694"/>
                  <a:pt x="38725" y="1371793"/>
                  <a:pt x="42862" y="1357312"/>
                </a:cubicBezTo>
                <a:cubicBezTo>
                  <a:pt x="48256" y="1338431"/>
                  <a:pt x="50940" y="1318791"/>
                  <a:pt x="57150" y="1300162"/>
                </a:cubicBezTo>
                <a:cubicBezTo>
                  <a:pt x="65260" y="1275831"/>
                  <a:pt x="76960" y="1252828"/>
                  <a:pt x="85725" y="1228725"/>
                </a:cubicBezTo>
                <a:cubicBezTo>
                  <a:pt x="96019" y="1200418"/>
                  <a:pt x="114300" y="1143000"/>
                  <a:pt x="114300" y="1143000"/>
                </a:cubicBezTo>
                <a:cubicBezTo>
                  <a:pt x="140493" y="1221582"/>
                  <a:pt x="128586" y="1157285"/>
                  <a:pt x="100012" y="1271587"/>
                </a:cubicBezTo>
                <a:cubicBezTo>
                  <a:pt x="92025" y="1303536"/>
                  <a:pt x="71065" y="1393589"/>
                  <a:pt x="57150" y="1414462"/>
                </a:cubicBezTo>
                <a:lnTo>
                  <a:pt x="28575" y="1457325"/>
                </a:lnTo>
                <a:cubicBezTo>
                  <a:pt x="49441" y="1519923"/>
                  <a:pt x="32318" y="1495664"/>
                  <a:pt x="100012" y="1543050"/>
                </a:cubicBezTo>
                <a:cubicBezTo>
                  <a:pt x="128147" y="1562744"/>
                  <a:pt x="185737" y="1600200"/>
                  <a:pt x="185737" y="1600200"/>
                </a:cubicBezTo>
                <a:cubicBezTo>
                  <a:pt x="216954" y="1647025"/>
                  <a:pt x="197141" y="1643062"/>
                  <a:pt x="228600" y="164306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357813" y="3529013"/>
            <a:ext cx="685800" cy="1528845"/>
          </a:xfrm>
          <a:custGeom>
            <a:avLst/>
            <a:gdLst>
              <a:gd name="connsiteX0" fmla="*/ 0 w 685800"/>
              <a:gd name="connsiteY0" fmla="*/ 0 h 1528845"/>
              <a:gd name="connsiteX1" fmla="*/ 57150 w 685800"/>
              <a:gd name="connsiteY1" fmla="*/ 14287 h 1528845"/>
              <a:gd name="connsiteX2" fmla="*/ 185737 w 685800"/>
              <a:gd name="connsiteY2" fmla="*/ 28575 h 1528845"/>
              <a:gd name="connsiteX3" fmla="*/ 228600 w 685800"/>
              <a:gd name="connsiteY3" fmla="*/ 57150 h 1528845"/>
              <a:gd name="connsiteX4" fmla="*/ 500062 w 685800"/>
              <a:gd name="connsiteY4" fmla="*/ 371475 h 1528845"/>
              <a:gd name="connsiteX5" fmla="*/ 600075 w 685800"/>
              <a:gd name="connsiteY5" fmla="*/ 500062 h 1528845"/>
              <a:gd name="connsiteX6" fmla="*/ 628650 w 685800"/>
              <a:gd name="connsiteY6" fmla="*/ 542925 h 1528845"/>
              <a:gd name="connsiteX7" fmla="*/ 685800 w 685800"/>
              <a:gd name="connsiteY7" fmla="*/ 685800 h 1528845"/>
              <a:gd name="connsiteX8" fmla="*/ 671512 w 685800"/>
              <a:gd name="connsiteY8" fmla="*/ 928687 h 1528845"/>
              <a:gd name="connsiteX9" fmla="*/ 600075 w 685800"/>
              <a:gd name="connsiteY9" fmla="*/ 1057275 h 1528845"/>
              <a:gd name="connsiteX10" fmla="*/ 514350 w 685800"/>
              <a:gd name="connsiteY10" fmla="*/ 1185862 h 1528845"/>
              <a:gd name="connsiteX11" fmla="*/ 485775 w 685800"/>
              <a:gd name="connsiteY11" fmla="*/ 1228725 h 1528845"/>
              <a:gd name="connsiteX12" fmla="*/ 442912 w 685800"/>
              <a:gd name="connsiteY12" fmla="*/ 1271587 h 1528845"/>
              <a:gd name="connsiteX13" fmla="*/ 371475 w 685800"/>
              <a:gd name="connsiteY13" fmla="*/ 1343025 h 1528845"/>
              <a:gd name="connsiteX14" fmla="*/ 285750 w 685800"/>
              <a:gd name="connsiteY14" fmla="*/ 1371600 h 1528845"/>
              <a:gd name="connsiteX15" fmla="*/ 314325 w 685800"/>
              <a:gd name="connsiteY15" fmla="*/ 1285875 h 1528845"/>
              <a:gd name="connsiteX16" fmla="*/ 328612 w 685800"/>
              <a:gd name="connsiteY16" fmla="*/ 1228725 h 1528845"/>
              <a:gd name="connsiteX17" fmla="*/ 385762 w 685800"/>
              <a:gd name="connsiteY17" fmla="*/ 1143000 h 1528845"/>
              <a:gd name="connsiteX18" fmla="*/ 357187 w 685800"/>
              <a:gd name="connsiteY18" fmla="*/ 1228725 h 1528845"/>
              <a:gd name="connsiteX19" fmla="*/ 342900 w 685800"/>
              <a:gd name="connsiteY19" fmla="*/ 1271587 h 1528845"/>
              <a:gd name="connsiteX20" fmla="*/ 314325 w 685800"/>
              <a:gd name="connsiteY20" fmla="*/ 1314450 h 1528845"/>
              <a:gd name="connsiteX21" fmla="*/ 285750 w 685800"/>
              <a:gd name="connsiteY21" fmla="*/ 1400175 h 1528845"/>
              <a:gd name="connsiteX22" fmla="*/ 271462 w 685800"/>
              <a:gd name="connsiteY22" fmla="*/ 1443037 h 1528845"/>
              <a:gd name="connsiteX23" fmla="*/ 314325 w 685800"/>
              <a:gd name="connsiteY23" fmla="*/ 1471612 h 1528845"/>
              <a:gd name="connsiteX24" fmla="*/ 357187 w 685800"/>
              <a:gd name="connsiteY24" fmla="*/ 1485900 h 1528845"/>
              <a:gd name="connsiteX25" fmla="*/ 400050 w 685800"/>
              <a:gd name="connsiteY25" fmla="*/ 1528762 h 152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5800" h="1528845">
                <a:moveTo>
                  <a:pt x="0" y="0"/>
                </a:moveTo>
                <a:cubicBezTo>
                  <a:pt x="19050" y="4762"/>
                  <a:pt x="37742" y="11301"/>
                  <a:pt x="57150" y="14287"/>
                </a:cubicBezTo>
                <a:cubicBezTo>
                  <a:pt x="99775" y="20845"/>
                  <a:pt x="143899" y="18115"/>
                  <a:pt x="185737" y="28575"/>
                </a:cubicBezTo>
                <a:cubicBezTo>
                  <a:pt x="202396" y="32740"/>
                  <a:pt x="216458" y="45008"/>
                  <a:pt x="228600" y="57150"/>
                </a:cubicBezTo>
                <a:cubicBezTo>
                  <a:pt x="704649" y="533197"/>
                  <a:pt x="342947" y="151513"/>
                  <a:pt x="500062" y="371475"/>
                </a:cubicBezTo>
                <a:cubicBezTo>
                  <a:pt x="531624" y="415661"/>
                  <a:pt x="567494" y="456621"/>
                  <a:pt x="600075" y="500062"/>
                </a:cubicBezTo>
                <a:cubicBezTo>
                  <a:pt x="610378" y="513799"/>
                  <a:pt x="621454" y="527334"/>
                  <a:pt x="628650" y="542925"/>
                </a:cubicBezTo>
                <a:cubicBezTo>
                  <a:pt x="650145" y="589498"/>
                  <a:pt x="685800" y="685800"/>
                  <a:pt x="685800" y="685800"/>
                </a:cubicBezTo>
                <a:cubicBezTo>
                  <a:pt x="681037" y="766762"/>
                  <a:pt x="679582" y="847987"/>
                  <a:pt x="671512" y="928687"/>
                </a:cubicBezTo>
                <a:cubicBezTo>
                  <a:pt x="667074" y="973068"/>
                  <a:pt x="618356" y="1029853"/>
                  <a:pt x="600075" y="1057275"/>
                </a:cubicBezTo>
                <a:lnTo>
                  <a:pt x="514350" y="1185862"/>
                </a:lnTo>
                <a:cubicBezTo>
                  <a:pt x="504825" y="1200150"/>
                  <a:pt x="497917" y="1216583"/>
                  <a:pt x="485775" y="1228725"/>
                </a:cubicBezTo>
                <a:cubicBezTo>
                  <a:pt x="471487" y="1243012"/>
                  <a:pt x="455847" y="1256065"/>
                  <a:pt x="442912" y="1271587"/>
                </a:cubicBezTo>
                <a:cubicBezTo>
                  <a:pt x="406492" y="1315290"/>
                  <a:pt x="426944" y="1318372"/>
                  <a:pt x="371475" y="1343025"/>
                </a:cubicBezTo>
                <a:cubicBezTo>
                  <a:pt x="343950" y="1355258"/>
                  <a:pt x="285750" y="1371600"/>
                  <a:pt x="285750" y="1371600"/>
                </a:cubicBezTo>
                <a:cubicBezTo>
                  <a:pt x="295275" y="1343025"/>
                  <a:pt x="307020" y="1315096"/>
                  <a:pt x="314325" y="1285875"/>
                </a:cubicBezTo>
                <a:cubicBezTo>
                  <a:pt x="319087" y="1266825"/>
                  <a:pt x="319830" y="1246288"/>
                  <a:pt x="328612" y="1228725"/>
                </a:cubicBezTo>
                <a:cubicBezTo>
                  <a:pt x="343971" y="1198008"/>
                  <a:pt x="385762" y="1143000"/>
                  <a:pt x="385762" y="1143000"/>
                </a:cubicBezTo>
                <a:lnTo>
                  <a:pt x="357187" y="1228725"/>
                </a:lnTo>
                <a:cubicBezTo>
                  <a:pt x="352425" y="1243012"/>
                  <a:pt x="351254" y="1259056"/>
                  <a:pt x="342900" y="1271587"/>
                </a:cubicBezTo>
                <a:cubicBezTo>
                  <a:pt x="333375" y="1285875"/>
                  <a:pt x="321299" y="1298758"/>
                  <a:pt x="314325" y="1314450"/>
                </a:cubicBezTo>
                <a:cubicBezTo>
                  <a:pt x="302092" y="1341975"/>
                  <a:pt x="295275" y="1371600"/>
                  <a:pt x="285750" y="1400175"/>
                </a:cubicBezTo>
                <a:lnTo>
                  <a:pt x="271462" y="1443037"/>
                </a:lnTo>
                <a:cubicBezTo>
                  <a:pt x="285750" y="1452562"/>
                  <a:pt x="298966" y="1463933"/>
                  <a:pt x="314325" y="1471612"/>
                </a:cubicBezTo>
                <a:cubicBezTo>
                  <a:pt x="327795" y="1478347"/>
                  <a:pt x="345427" y="1476492"/>
                  <a:pt x="357187" y="1485900"/>
                </a:cubicBezTo>
                <a:cubicBezTo>
                  <a:pt x="415718" y="1532725"/>
                  <a:pt x="361015" y="1528762"/>
                  <a:pt x="400050" y="152876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414713" y="5572125"/>
            <a:ext cx="400050" cy="283732"/>
          </a:xfrm>
          <a:custGeom>
            <a:avLst/>
            <a:gdLst>
              <a:gd name="connsiteX0" fmla="*/ 400050 w 400050"/>
              <a:gd name="connsiteY0" fmla="*/ 0 h 283732"/>
              <a:gd name="connsiteX1" fmla="*/ 142875 w 400050"/>
              <a:gd name="connsiteY1" fmla="*/ 100013 h 283732"/>
              <a:gd name="connsiteX2" fmla="*/ 42862 w 400050"/>
              <a:gd name="connsiteY2" fmla="*/ 214313 h 283732"/>
              <a:gd name="connsiteX3" fmla="*/ 14287 w 400050"/>
              <a:gd name="connsiteY3" fmla="*/ 171450 h 283732"/>
              <a:gd name="connsiteX4" fmla="*/ 0 w 400050"/>
              <a:gd name="connsiteY4" fmla="*/ 100013 h 283732"/>
              <a:gd name="connsiteX5" fmla="*/ 14287 w 400050"/>
              <a:gd name="connsiteY5" fmla="*/ 142875 h 283732"/>
              <a:gd name="connsiteX6" fmla="*/ 242887 w 400050"/>
              <a:gd name="connsiteY6" fmla="*/ 271463 h 2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50" h="283732">
                <a:moveTo>
                  <a:pt x="400050" y="0"/>
                </a:moveTo>
                <a:cubicBezTo>
                  <a:pt x="281834" y="29554"/>
                  <a:pt x="256149" y="27193"/>
                  <a:pt x="142875" y="100013"/>
                </a:cubicBezTo>
                <a:cubicBezTo>
                  <a:pt x="107157" y="122974"/>
                  <a:pt x="68063" y="180712"/>
                  <a:pt x="42862" y="214313"/>
                </a:cubicBezTo>
                <a:cubicBezTo>
                  <a:pt x="33337" y="200025"/>
                  <a:pt x="20316" y="187528"/>
                  <a:pt x="14287" y="171450"/>
                </a:cubicBezTo>
                <a:cubicBezTo>
                  <a:pt x="5760" y="148712"/>
                  <a:pt x="0" y="124297"/>
                  <a:pt x="0" y="100013"/>
                </a:cubicBezTo>
                <a:cubicBezTo>
                  <a:pt x="0" y="84953"/>
                  <a:pt x="9525" y="128588"/>
                  <a:pt x="14287" y="142875"/>
                </a:cubicBezTo>
                <a:cubicBezTo>
                  <a:pt x="36464" y="342463"/>
                  <a:pt x="-14551" y="271463"/>
                  <a:pt x="242887" y="27146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586413" y="5600700"/>
            <a:ext cx="303545" cy="314666"/>
          </a:xfrm>
          <a:custGeom>
            <a:avLst/>
            <a:gdLst>
              <a:gd name="connsiteX0" fmla="*/ 0 w 303545"/>
              <a:gd name="connsiteY0" fmla="*/ 0 h 314666"/>
              <a:gd name="connsiteX1" fmla="*/ 142875 w 303545"/>
              <a:gd name="connsiteY1" fmla="*/ 128588 h 314666"/>
              <a:gd name="connsiteX2" fmla="*/ 200025 w 303545"/>
              <a:gd name="connsiteY2" fmla="*/ 271463 h 314666"/>
              <a:gd name="connsiteX3" fmla="*/ 242887 w 303545"/>
              <a:gd name="connsiteY3" fmla="*/ 285750 h 314666"/>
              <a:gd name="connsiteX4" fmla="*/ 257175 w 303545"/>
              <a:gd name="connsiteY4" fmla="*/ 242888 h 314666"/>
              <a:gd name="connsiteX5" fmla="*/ 300037 w 303545"/>
              <a:gd name="connsiteY5" fmla="*/ 200025 h 314666"/>
              <a:gd name="connsiteX6" fmla="*/ 257175 w 303545"/>
              <a:gd name="connsiteY6" fmla="*/ 228600 h 314666"/>
              <a:gd name="connsiteX7" fmla="*/ 214312 w 303545"/>
              <a:gd name="connsiteY7" fmla="*/ 271463 h 314666"/>
              <a:gd name="connsiteX8" fmla="*/ 171450 w 303545"/>
              <a:gd name="connsiteY8" fmla="*/ 285750 h 314666"/>
              <a:gd name="connsiteX9" fmla="*/ 128587 w 303545"/>
              <a:gd name="connsiteY9" fmla="*/ 314325 h 314666"/>
              <a:gd name="connsiteX10" fmla="*/ 100012 w 303545"/>
              <a:gd name="connsiteY10" fmla="*/ 271463 h 314666"/>
              <a:gd name="connsiteX11" fmla="*/ 14287 w 303545"/>
              <a:gd name="connsiteY11" fmla="*/ 200025 h 31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545" h="314666">
                <a:moveTo>
                  <a:pt x="0" y="0"/>
                </a:moveTo>
                <a:cubicBezTo>
                  <a:pt x="76743" y="38371"/>
                  <a:pt x="83861" y="32690"/>
                  <a:pt x="142875" y="128588"/>
                </a:cubicBezTo>
                <a:cubicBezTo>
                  <a:pt x="160730" y="157602"/>
                  <a:pt x="170323" y="241761"/>
                  <a:pt x="200025" y="271463"/>
                </a:cubicBezTo>
                <a:cubicBezTo>
                  <a:pt x="210674" y="282112"/>
                  <a:pt x="228600" y="280988"/>
                  <a:pt x="242887" y="285750"/>
                </a:cubicBezTo>
                <a:cubicBezTo>
                  <a:pt x="247650" y="271463"/>
                  <a:pt x="248821" y="255419"/>
                  <a:pt x="257175" y="242888"/>
                </a:cubicBezTo>
                <a:cubicBezTo>
                  <a:pt x="268383" y="226076"/>
                  <a:pt x="316849" y="188817"/>
                  <a:pt x="300037" y="200025"/>
                </a:cubicBezTo>
                <a:cubicBezTo>
                  <a:pt x="285750" y="209550"/>
                  <a:pt x="269317" y="216458"/>
                  <a:pt x="257175" y="228600"/>
                </a:cubicBezTo>
                <a:cubicBezTo>
                  <a:pt x="242887" y="242888"/>
                  <a:pt x="231124" y="260255"/>
                  <a:pt x="214312" y="271463"/>
                </a:cubicBezTo>
                <a:cubicBezTo>
                  <a:pt x="201781" y="279817"/>
                  <a:pt x="185737" y="280988"/>
                  <a:pt x="171450" y="285750"/>
                </a:cubicBezTo>
                <a:cubicBezTo>
                  <a:pt x="157162" y="295275"/>
                  <a:pt x="145425" y="317692"/>
                  <a:pt x="128587" y="314325"/>
                </a:cubicBezTo>
                <a:cubicBezTo>
                  <a:pt x="111749" y="310958"/>
                  <a:pt x="112935" y="282770"/>
                  <a:pt x="100012" y="271463"/>
                </a:cubicBezTo>
                <a:cubicBezTo>
                  <a:pt x="10324" y="192987"/>
                  <a:pt x="14287" y="251247"/>
                  <a:pt x="14287" y="2000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02312" y="1951037"/>
            <a:ext cx="1287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Has a tank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78512" y="3551237"/>
            <a:ext cx="1646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432FF"/>
                </a:solidFill>
              </a:rPr>
              <a:t>Has many fish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4712" y="5151437"/>
            <a:ext cx="13516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432FF"/>
                </a:solidFill>
              </a:rPr>
              <a:t>Has an </a:t>
            </a:r>
            <a:r>
              <a:rPr lang="en-US" dirty="0" err="1" smtClean="0">
                <a:solidFill>
                  <a:srgbClr val="0432FF"/>
                </a:solidFill>
              </a:rPr>
              <a:t>img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78512" y="5456237"/>
            <a:ext cx="1287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Has </a:t>
            </a:r>
            <a:r>
              <a:rPr lang="en-US" smtClean="0">
                <a:solidFill>
                  <a:srgbClr val="0432FF"/>
                </a:solidFill>
              </a:rPr>
              <a:t>a goal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8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38888"/>
            <a:ext cx="10079567" cy="74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Machine Learning: Learn From Experience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5" y="1244933"/>
            <a:ext cx="9671930" cy="584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06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  <a:endParaRPr lang="en-US" sz="3307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Some success</a:t>
            </a:r>
            <a:endParaRPr lang="en-US" sz="4409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9" y="-2"/>
            <a:ext cx="10079567" cy="464165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30" y="521065"/>
            <a:ext cx="10079566" cy="651155"/>
          </a:xfrm>
          <a:prstGeom prst="rect">
            <a:avLst/>
          </a:prstGeom>
        </p:spPr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7" b="1" dirty="0">
                <a:latin typeface="Century Gothic" pitchFamily="34" charset="0"/>
                <a:cs typeface="Arial"/>
              </a:rPr>
              <a:t>Four Prototypical Trajectories</a:t>
            </a:r>
            <a:endParaRPr lang="en-US" sz="3307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" y="-28282"/>
            <a:ext cx="10326052" cy="77347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0" y="3124970"/>
            <a:ext cx="10079566" cy="72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9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Hard problems seemed impossible.</a:t>
            </a:r>
            <a:endParaRPr lang="en-US" sz="4409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0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72021" y="-159244"/>
            <a:ext cx="335986" cy="3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0796" tIns="50398" rIns="100796" bIns="503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796"/>
          <a:stretch/>
        </p:blipFill>
        <p:spPr>
          <a:xfrm>
            <a:off x="2567611" y="1611777"/>
            <a:ext cx="4388882" cy="3526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9117" y="1"/>
            <a:ext cx="11391287" cy="75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2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Can we predict hand written digits?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8" y="1557063"/>
            <a:ext cx="8175649" cy="54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9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Can we predict birds vs planes?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" y="1798637"/>
            <a:ext cx="3733800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12" y="1722437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4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423"/>
          <a:stretch/>
        </p:blipFill>
        <p:spPr>
          <a:xfrm>
            <a:off x="3148289" y="1501536"/>
            <a:ext cx="3774164" cy="54826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Vision is Hard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3641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hard?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615" y="2002861"/>
            <a:ext cx="3415700" cy="198971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 bwMode="auto">
          <a:xfrm>
            <a:off x="4348014" y="2341537"/>
            <a:ext cx="201503" cy="404293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745" tIns="48998" rIns="99745" bIns="48998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1984">
              <a:solidFill>
                <a:schemeClr val="bg1"/>
              </a:solidFill>
              <a:latin typeface="Helvetic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95894" y="1578448"/>
            <a:ext cx="156145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You see this: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3939" y="4330185"/>
            <a:ext cx="5144779" cy="187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721472" y="3329228"/>
            <a:ext cx="120744" cy="12424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711920" y="3316022"/>
            <a:ext cx="5869248" cy="2876876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672" y="1773"/>
              <a:ext cx="1593" cy="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56" cy="58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570531" y="7058643"/>
            <a:ext cx="14542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Vision is Hard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4591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-146833" y="2947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01026" name="Picture 2" descr="C:\Users\ang\Desktop\img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541" y="943432"/>
            <a:ext cx="2497730" cy="1662125"/>
          </a:xfrm>
          <a:prstGeom prst="rect">
            <a:avLst/>
          </a:prstGeom>
          <a:noFill/>
        </p:spPr>
      </p:pic>
      <p:pic>
        <p:nvPicPr>
          <p:cNvPr id="3201027" name="Picture 3" descr="C:\Users\ang\Desktop\imgr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4949" y="943433"/>
            <a:ext cx="2201389" cy="1648916"/>
          </a:xfrm>
          <a:prstGeom prst="rect">
            <a:avLst/>
          </a:prstGeom>
          <a:noFill/>
        </p:spPr>
      </p:pic>
      <p:pic>
        <p:nvPicPr>
          <p:cNvPr id="3201028" name="Picture 4" descr="C:\Users\ang\Desktop\imgr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1540" y="5176872"/>
            <a:ext cx="2373781" cy="1778045"/>
          </a:xfrm>
          <a:prstGeom prst="rect">
            <a:avLst/>
          </a:prstGeom>
          <a:noFill/>
        </p:spPr>
      </p:pic>
      <p:pic>
        <p:nvPicPr>
          <p:cNvPr id="3201029" name="Picture 5" descr="C:\Users\ang\Desktop\imgre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9206" y="2848480"/>
            <a:ext cx="2519892" cy="1889919"/>
          </a:xfrm>
          <a:prstGeom prst="rect">
            <a:avLst/>
          </a:prstGeom>
          <a:noFill/>
        </p:spPr>
      </p:pic>
      <p:pic>
        <p:nvPicPr>
          <p:cNvPr id="3201030" name="Picture 6" descr="C:\Users\ang\Desktop\imgre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54949" y="2975484"/>
            <a:ext cx="2204226" cy="1651042"/>
          </a:xfrm>
          <a:prstGeom prst="rect">
            <a:avLst/>
          </a:prstGeom>
          <a:noFill/>
        </p:spPr>
      </p:pic>
      <p:pic>
        <p:nvPicPr>
          <p:cNvPr id="3201031" name="Picture 7" descr="C:\Users\ang\Desktop\imgres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06685" y="3017818"/>
            <a:ext cx="2260744" cy="1693376"/>
          </a:xfrm>
          <a:prstGeom prst="rect">
            <a:avLst/>
          </a:prstGeom>
          <a:noFill/>
        </p:spPr>
      </p:pic>
      <p:pic>
        <p:nvPicPr>
          <p:cNvPr id="3201032" name="Picture 8" descr="C:\Users\ang\Desktop\imgres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64350" y="943432"/>
            <a:ext cx="2260744" cy="1693376"/>
          </a:xfrm>
          <a:prstGeom prst="rect">
            <a:avLst/>
          </a:prstGeom>
          <a:noFill/>
        </p:spPr>
      </p:pic>
      <p:pic>
        <p:nvPicPr>
          <p:cNvPr id="3201033" name="Picture 9" descr="C:\Users\ang\Desktop\imgre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12615" y="5092204"/>
            <a:ext cx="2370726" cy="1915546"/>
          </a:xfrm>
          <a:prstGeom prst="rect">
            <a:avLst/>
          </a:prstGeom>
          <a:noFill/>
        </p:spPr>
      </p:pic>
      <p:pic>
        <p:nvPicPr>
          <p:cNvPr id="3201034" name="Picture 10" descr="C:\Users\ang\Desktop\imgres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564351" y="5092204"/>
            <a:ext cx="2553157" cy="1905048"/>
          </a:xfrm>
          <a:prstGeom prst="rect">
            <a:avLst/>
          </a:prstGeom>
          <a:noFill/>
        </p:spPr>
      </p:pic>
      <p:grpSp>
        <p:nvGrpSpPr>
          <p:cNvPr id="2" name="Group 20"/>
          <p:cNvGrpSpPr/>
          <p:nvPr/>
        </p:nvGrpSpPr>
        <p:grpSpPr>
          <a:xfrm>
            <a:off x="944711" y="1028101"/>
            <a:ext cx="2275222" cy="700632"/>
            <a:chOff x="856545" y="932675"/>
            <a:chExt cx="2064040" cy="635601"/>
          </a:xfrm>
        </p:grpSpPr>
        <p:sp>
          <p:nvSpPr>
            <p:cNvPr id="14" name="Rectangle 13"/>
            <p:cNvSpPr/>
            <p:nvPr/>
          </p:nvSpPr>
          <p:spPr bwMode="auto">
            <a:xfrm>
              <a:off x="961930" y="1201509"/>
              <a:ext cx="1958655" cy="366767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9745" tIns="48998" rIns="99745" bIns="4899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1984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56545" y="932675"/>
              <a:ext cx="1037146" cy="284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543" dirty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939618" y="1592566"/>
            <a:ext cx="1343865" cy="31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543" dirty="0">
                <a:solidFill>
                  <a:srgbClr val="63F828"/>
                </a:solidFill>
              </a:rPr>
              <a:t>Motorcycle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981954" y="1888904"/>
            <a:ext cx="1185362" cy="404293"/>
          </a:xfrm>
          <a:prstGeom prst="rect">
            <a:avLst/>
          </a:prstGeom>
          <a:noFill/>
          <a:ln w="38100" cap="flat" cmpd="sng" algn="ctr">
            <a:solidFill>
              <a:srgbClr val="63F8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745" tIns="48998" rIns="99745" bIns="48998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1984">
              <a:solidFill>
                <a:schemeClr val="bg1"/>
              </a:solidFill>
              <a:latin typeface="Helvetica" pitchFamily="34" charset="0"/>
            </a:endParaRPr>
          </a:p>
        </p:txBody>
      </p:sp>
      <p:grpSp>
        <p:nvGrpSpPr>
          <p:cNvPr id="3" name="Group 21"/>
          <p:cNvGrpSpPr/>
          <p:nvPr/>
        </p:nvGrpSpPr>
        <p:grpSpPr>
          <a:xfrm>
            <a:off x="6479682" y="901099"/>
            <a:ext cx="2243723" cy="695874"/>
            <a:chOff x="856545" y="932675"/>
            <a:chExt cx="2064040" cy="641588"/>
          </a:xfrm>
        </p:grpSpPr>
        <p:sp>
          <p:nvSpPr>
            <p:cNvPr id="23" name="Rectangle 22"/>
            <p:cNvSpPr/>
            <p:nvPr/>
          </p:nvSpPr>
          <p:spPr bwMode="auto">
            <a:xfrm>
              <a:off x="961930" y="1201509"/>
              <a:ext cx="1958655" cy="372754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9745" tIns="48998" rIns="99745" bIns="4899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1984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6545" y="932675"/>
              <a:ext cx="1051707" cy="288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543" dirty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4" name="Group 25"/>
          <p:cNvGrpSpPr/>
          <p:nvPr/>
        </p:nvGrpSpPr>
        <p:grpSpPr>
          <a:xfrm>
            <a:off x="1187882" y="2594811"/>
            <a:ext cx="1864058" cy="688532"/>
            <a:chOff x="856545" y="886067"/>
            <a:chExt cx="2064040" cy="764116"/>
          </a:xfrm>
        </p:grpSpPr>
        <p:sp>
          <p:nvSpPr>
            <p:cNvPr id="27" name="Rectangle 26"/>
            <p:cNvSpPr/>
            <p:nvPr/>
          </p:nvSpPr>
          <p:spPr bwMode="auto">
            <a:xfrm>
              <a:off x="961931" y="1201509"/>
              <a:ext cx="1958654" cy="448674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9745" tIns="48998" rIns="99745" bIns="4899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1984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6545" y="886067"/>
              <a:ext cx="1265915" cy="347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543" dirty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6" name="Group 28"/>
          <p:cNvGrpSpPr/>
          <p:nvPr/>
        </p:nvGrpSpPr>
        <p:grpSpPr>
          <a:xfrm>
            <a:off x="4108955" y="3155657"/>
            <a:ext cx="1864058" cy="678033"/>
            <a:chOff x="856545" y="897719"/>
            <a:chExt cx="2064040" cy="752465"/>
          </a:xfrm>
        </p:grpSpPr>
        <p:sp>
          <p:nvSpPr>
            <p:cNvPr id="30" name="Rectangle 29"/>
            <p:cNvSpPr/>
            <p:nvPr/>
          </p:nvSpPr>
          <p:spPr bwMode="auto">
            <a:xfrm>
              <a:off x="961931" y="1201509"/>
              <a:ext cx="1958654" cy="448675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9745" tIns="48998" rIns="99745" bIns="4899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1984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6545" y="897719"/>
              <a:ext cx="1265915" cy="347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543" dirty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7" name="Group 31"/>
          <p:cNvGrpSpPr/>
          <p:nvPr/>
        </p:nvGrpSpPr>
        <p:grpSpPr>
          <a:xfrm>
            <a:off x="6733688" y="3123821"/>
            <a:ext cx="1864058" cy="667533"/>
            <a:chOff x="856545" y="909371"/>
            <a:chExt cx="2064040" cy="740812"/>
          </a:xfrm>
        </p:grpSpPr>
        <p:sp>
          <p:nvSpPr>
            <p:cNvPr id="33" name="Rectangle 32"/>
            <p:cNvSpPr/>
            <p:nvPr/>
          </p:nvSpPr>
          <p:spPr bwMode="auto">
            <a:xfrm>
              <a:off x="961931" y="1201509"/>
              <a:ext cx="1958654" cy="448674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9745" tIns="48998" rIns="99745" bIns="4899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1984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6545" y="909371"/>
              <a:ext cx="1265915" cy="347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543" dirty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8" name="Group 37"/>
          <p:cNvGrpSpPr/>
          <p:nvPr/>
        </p:nvGrpSpPr>
        <p:grpSpPr>
          <a:xfrm>
            <a:off x="7199367" y="5811888"/>
            <a:ext cx="1270031" cy="739297"/>
            <a:chOff x="1453510" y="1936870"/>
            <a:chExt cx="1989877" cy="1121465"/>
          </a:xfrm>
        </p:grpSpPr>
        <p:sp>
          <p:nvSpPr>
            <p:cNvPr id="39" name="Rectangle 38"/>
            <p:cNvSpPr/>
            <p:nvPr/>
          </p:nvSpPr>
          <p:spPr bwMode="auto">
            <a:xfrm>
              <a:off x="1484732" y="2445049"/>
              <a:ext cx="1958655" cy="613286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9745" tIns="48998" rIns="99745" bIns="4899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1984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53510" y="1936870"/>
              <a:ext cx="1791256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543" dirty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9" name="Group 43"/>
          <p:cNvGrpSpPr/>
          <p:nvPr/>
        </p:nvGrpSpPr>
        <p:grpSpPr>
          <a:xfrm>
            <a:off x="4342299" y="4880194"/>
            <a:ext cx="1333028" cy="697300"/>
            <a:chOff x="1354804" y="2000578"/>
            <a:chExt cx="2088583" cy="1057759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484731" y="2445051"/>
              <a:ext cx="1958656" cy="613286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9745" tIns="48998" rIns="99745" bIns="4899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1984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54804" y="2000578"/>
              <a:ext cx="1791258" cy="475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543" dirty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10" name="Group 46"/>
          <p:cNvGrpSpPr/>
          <p:nvPr/>
        </p:nvGrpSpPr>
        <p:grpSpPr>
          <a:xfrm>
            <a:off x="1526557" y="5600216"/>
            <a:ext cx="1778045" cy="723964"/>
            <a:chOff x="1354016" y="2081362"/>
            <a:chExt cx="2089371" cy="823653"/>
          </a:xfrm>
        </p:grpSpPr>
        <p:sp>
          <p:nvSpPr>
            <p:cNvPr id="48" name="Rectangle 47"/>
            <p:cNvSpPr/>
            <p:nvPr/>
          </p:nvSpPr>
          <p:spPr bwMode="auto">
            <a:xfrm>
              <a:off x="1484731" y="2445051"/>
              <a:ext cx="1958656" cy="459964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9745" tIns="48998" rIns="99745" bIns="4899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1007943" eaLnBrk="0">
                <a:lnSpc>
                  <a:spcPct val="100000"/>
                </a:lnSpc>
                <a:buClrTx/>
                <a:buSzTx/>
              </a:pPr>
              <a:endParaRPr lang="en-US" sz="1984">
                <a:solidFill>
                  <a:schemeClr val="bg1"/>
                </a:solidFill>
                <a:latin typeface="Helvetica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54016" y="2081362"/>
              <a:ext cx="1343441" cy="356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543" dirty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Not Perfect…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5791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44912" y="1036637"/>
            <a:ext cx="1530927" cy="1295400"/>
          </a:xfrm>
          <a:prstGeom prst="roundRect">
            <a:avLst/>
          </a:pr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Simulator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44912" y="2560637"/>
            <a:ext cx="1530927" cy="1295400"/>
          </a:xfrm>
          <a:prstGeom prst="roundRect">
            <a:avLst/>
          </a:pr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FishTank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68712" y="40846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21112" y="42370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3512" y="43894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Architecture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01912" y="5913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87912" y="59896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54312" y="60658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06712" y="62182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40312" y="61420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192712" y="6294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386388" y="1700213"/>
            <a:ext cx="490745" cy="1643145"/>
          </a:xfrm>
          <a:custGeom>
            <a:avLst/>
            <a:gdLst>
              <a:gd name="connsiteX0" fmla="*/ 0 w 490745"/>
              <a:gd name="connsiteY0" fmla="*/ 0 h 1643145"/>
              <a:gd name="connsiteX1" fmla="*/ 100012 w 490745"/>
              <a:gd name="connsiteY1" fmla="*/ 28575 h 1643145"/>
              <a:gd name="connsiteX2" fmla="*/ 200025 w 490745"/>
              <a:gd name="connsiteY2" fmla="*/ 157162 h 1643145"/>
              <a:gd name="connsiteX3" fmla="*/ 271462 w 490745"/>
              <a:gd name="connsiteY3" fmla="*/ 242887 h 1643145"/>
              <a:gd name="connsiteX4" fmla="*/ 314325 w 490745"/>
              <a:gd name="connsiteY4" fmla="*/ 328612 h 1643145"/>
              <a:gd name="connsiteX5" fmla="*/ 342900 w 490745"/>
              <a:gd name="connsiteY5" fmla="*/ 385762 h 1643145"/>
              <a:gd name="connsiteX6" fmla="*/ 400050 w 490745"/>
              <a:gd name="connsiteY6" fmla="*/ 471487 h 1643145"/>
              <a:gd name="connsiteX7" fmla="*/ 428625 w 490745"/>
              <a:gd name="connsiteY7" fmla="*/ 514350 h 1643145"/>
              <a:gd name="connsiteX8" fmla="*/ 442912 w 490745"/>
              <a:gd name="connsiteY8" fmla="*/ 557212 h 1643145"/>
              <a:gd name="connsiteX9" fmla="*/ 485775 w 490745"/>
              <a:gd name="connsiteY9" fmla="*/ 642937 h 1643145"/>
              <a:gd name="connsiteX10" fmla="*/ 457200 w 490745"/>
              <a:gd name="connsiteY10" fmla="*/ 1071562 h 1643145"/>
              <a:gd name="connsiteX11" fmla="*/ 428625 w 490745"/>
              <a:gd name="connsiteY11" fmla="*/ 1128712 h 1643145"/>
              <a:gd name="connsiteX12" fmla="*/ 400050 w 490745"/>
              <a:gd name="connsiteY12" fmla="*/ 1171575 h 1643145"/>
              <a:gd name="connsiteX13" fmla="*/ 357187 w 490745"/>
              <a:gd name="connsiteY13" fmla="*/ 1214437 h 1643145"/>
              <a:gd name="connsiteX14" fmla="*/ 257175 w 490745"/>
              <a:gd name="connsiteY14" fmla="*/ 1328737 h 1643145"/>
              <a:gd name="connsiteX15" fmla="*/ 185737 w 490745"/>
              <a:gd name="connsiteY15" fmla="*/ 1400175 h 1643145"/>
              <a:gd name="connsiteX16" fmla="*/ 142875 w 490745"/>
              <a:gd name="connsiteY16" fmla="*/ 1443037 h 1643145"/>
              <a:gd name="connsiteX17" fmla="*/ 57150 w 490745"/>
              <a:gd name="connsiteY17" fmla="*/ 1471612 h 1643145"/>
              <a:gd name="connsiteX18" fmla="*/ 14287 w 490745"/>
              <a:gd name="connsiteY18" fmla="*/ 1457325 h 1643145"/>
              <a:gd name="connsiteX19" fmla="*/ 28575 w 490745"/>
              <a:gd name="connsiteY19" fmla="*/ 1400175 h 1643145"/>
              <a:gd name="connsiteX20" fmla="*/ 42862 w 490745"/>
              <a:gd name="connsiteY20" fmla="*/ 1357312 h 1643145"/>
              <a:gd name="connsiteX21" fmla="*/ 57150 w 490745"/>
              <a:gd name="connsiteY21" fmla="*/ 1300162 h 1643145"/>
              <a:gd name="connsiteX22" fmla="*/ 85725 w 490745"/>
              <a:gd name="connsiteY22" fmla="*/ 1228725 h 1643145"/>
              <a:gd name="connsiteX23" fmla="*/ 114300 w 490745"/>
              <a:gd name="connsiteY23" fmla="*/ 1143000 h 1643145"/>
              <a:gd name="connsiteX24" fmla="*/ 100012 w 490745"/>
              <a:gd name="connsiteY24" fmla="*/ 1271587 h 1643145"/>
              <a:gd name="connsiteX25" fmla="*/ 57150 w 490745"/>
              <a:gd name="connsiteY25" fmla="*/ 1414462 h 1643145"/>
              <a:gd name="connsiteX26" fmla="*/ 28575 w 490745"/>
              <a:gd name="connsiteY26" fmla="*/ 1457325 h 1643145"/>
              <a:gd name="connsiteX27" fmla="*/ 100012 w 490745"/>
              <a:gd name="connsiteY27" fmla="*/ 1543050 h 1643145"/>
              <a:gd name="connsiteX28" fmla="*/ 185737 w 490745"/>
              <a:gd name="connsiteY28" fmla="*/ 1600200 h 1643145"/>
              <a:gd name="connsiteX29" fmla="*/ 228600 w 490745"/>
              <a:gd name="connsiteY29" fmla="*/ 1643062 h 164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0745" h="1643145">
                <a:moveTo>
                  <a:pt x="0" y="0"/>
                </a:moveTo>
                <a:cubicBezTo>
                  <a:pt x="7626" y="1906"/>
                  <a:pt x="87711" y="20374"/>
                  <a:pt x="100012" y="28575"/>
                </a:cubicBezTo>
                <a:cubicBezTo>
                  <a:pt x="140302" y="55435"/>
                  <a:pt x="177315" y="123097"/>
                  <a:pt x="200025" y="157162"/>
                </a:cubicBezTo>
                <a:cubicBezTo>
                  <a:pt x="239809" y="216838"/>
                  <a:pt x="216457" y="187882"/>
                  <a:pt x="271462" y="242887"/>
                </a:cubicBezTo>
                <a:cubicBezTo>
                  <a:pt x="297659" y="321475"/>
                  <a:pt x="270009" y="251060"/>
                  <a:pt x="314325" y="328612"/>
                </a:cubicBezTo>
                <a:cubicBezTo>
                  <a:pt x="324892" y="347104"/>
                  <a:pt x="331942" y="367499"/>
                  <a:pt x="342900" y="385762"/>
                </a:cubicBezTo>
                <a:cubicBezTo>
                  <a:pt x="360569" y="415211"/>
                  <a:pt x="381000" y="442912"/>
                  <a:pt x="400050" y="471487"/>
                </a:cubicBezTo>
                <a:lnTo>
                  <a:pt x="428625" y="514350"/>
                </a:lnTo>
                <a:cubicBezTo>
                  <a:pt x="433387" y="528637"/>
                  <a:pt x="436177" y="543742"/>
                  <a:pt x="442912" y="557212"/>
                </a:cubicBezTo>
                <a:cubicBezTo>
                  <a:pt x="498309" y="668006"/>
                  <a:pt x="449860" y="535196"/>
                  <a:pt x="485775" y="642937"/>
                </a:cubicBezTo>
                <a:cubicBezTo>
                  <a:pt x="483627" y="700944"/>
                  <a:pt x="510691" y="946749"/>
                  <a:pt x="457200" y="1071562"/>
                </a:cubicBezTo>
                <a:cubicBezTo>
                  <a:pt x="448810" y="1091138"/>
                  <a:pt x="439192" y="1110220"/>
                  <a:pt x="428625" y="1128712"/>
                </a:cubicBezTo>
                <a:cubicBezTo>
                  <a:pt x="420106" y="1143621"/>
                  <a:pt x="411043" y="1158383"/>
                  <a:pt x="400050" y="1171575"/>
                </a:cubicBezTo>
                <a:cubicBezTo>
                  <a:pt x="387115" y="1187097"/>
                  <a:pt x="369592" y="1198488"/>
                  <a:pt x="357187" y="1214437"/>
                </a:cubicBezTo>
                <a:cubicBezTo>
                  <a:pt x="267430" y="1329837"/>
                  <a:pt x="340153" y="1273418"/>
                  <a:pt x="257175" y="1328737"/>
                </a:cubicBezTo>
                <a:cubicBezTo>
                  <a:pt x="204788" y="1407319"/>
                  <a:pt x="257175" y="1340644"/>
                  <a:pt x="185737" y="1400175"/>
                </a:cubicBezTo>
                <a:cubicBezTo>
                  <a:pt x="170215" y="1413110"/>
                  <a:pt x="160538" y="1433224"/>
                  <a:pt x="142875" y="1443037"/>
                </a:cubicBezTo>
                <a:cubicBezTo>
                  <a:pt x="116545" y="1457665"/>
                  <a:pt x="57150" y="1471612"/>
                  <a:pt x="57150" y="1471612"/>
                </a:cubicBezTo>
                <a:cubicBezTo>
                  <a:pt x="42862" y="1466850"/>
                  <a:pt x="19880" y="1471308"/>
                  <a:pt x="14287" y="1457325"/>
                </a:cubicBezTo>
                <a:cubicBezTo>
                  <a:pt x="6994" y="1439093"/>
                  <a:pt x="23181" y="1419056"/>
                  <a:pt x="28575" y="1400175"/>
                </a:cubicBezTo>
                <a:cubicBezTo>
                  <a:pt x="32712" y="1385694"/>
                  <a:pt x="38725" y="1371793"/>
                  <a:pt x="42862" y="1357312"/>
                </a:cubicBezTo>
                <a:cubicBezTo>
                  <a:pt x="48256" y="1338431"/>
                  <a:pt x="50940" y="1318791"/>
                  <a:pt x="57150" y="1300162"/>
                </a:cubicBezTo>
                <a:cubicBezTo>
                  <a:pt x="65260" y="1275831"/>
                  <a:pt x="76960" y="1252828"/>
                  <a:pt x="85725" y="1228725"/>
                </a:cubicBezTo>
                <a:cubicBezTo>
                  <a:pt x="96019" y="1200418"/>
                  <a:pt x="114300" y="1143000"/>
                  <a:pt x="114300" y="1143000"/>
                </a:cubicBezTo>
                <a:cubicBezTo>
                  <a:pt x="140493" y="1221582"/>
                  <a:pt x="128586" y="1157285"/>
                  <a:pt x="100012" y="1271587"/>
                </a:cubicBezTo>
                <a:cubicBezTo>
                  <a:pt x="92025" y="1303536"/>
                  <a:pt x="71065" y="1393589"/>
                  <a:pt x="57150" y="1414462"/>
                </a:cubicBezTo>
                <a:lnTo>
                  <a:pt x="28575" y="1457325"/>
                </a:lnTo>
                <a:cubicBezTo>
                  <a:pt x="49441" y="1519923"/>
                  <a:pt x="32318" y="1495664"/>
                  <a:pt x="100012" y="1543050"/>
                </a:cubicBezTo>
                <a:cubicBezTo>
                  <a:pt x="128147" y="1562744"/>
                  <a:pt x="185737" y="1600200"/>
                  <a:pt x="185737" y="1600200"/>
                </a:cubicBezTo>
                <a:cubicBezTo>
                  <a:pt x="216954" y="1647025"/>
                  <a:pt x="197141" y="1643062"/>
                  <a:pt x="228600" y="1643062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357813" y="3529013"/>
            <a:ext cx="685800" cy="1528845"/>
          </a:xfrm>
          <a:custGeom>
            <a:avLst/>
            <a:gdLst>
              <a:gd name="connsiteX0" fmla="*/ 0 w 685800"/>
              <a:gd name="connsiteY0" fmla="*/ 0 h 1528845"/>
              <a:gd name="connsiteX1" fmla="*/ 57150 w 685800"/>
              <a:gd name="connsiteY1" fmla="*/ 14287 h 1528845"/>
              <a:gd name="connsiteX2" fmla="*/ 185737 w 685800"/>
              <a:gd name="connsiteY2" fmla="*/ 28575 h 1528845"/>
              <a:gd name="connsiteX3" fmla="*/ 228600 w 685800"/>
              <a:gd name="connsiteY3" fmla="*/ 57150 h 1528845"/>
              <a:gd name="connsiteX4" fmla="*/ 500062 w 685800"/>
              <a:gd name="connsiteY4" fmla="*/ 371475 h 1528845"/>
              <a:gd name="connsiteX5" fmla="*/ 600075 w 685800"/>
              <a:gd name="connsiteY5" fmla="*/ 500062 h 1528845"/>
              <a:gd name="connsiteX6" fmla="*/ 628650 w 685800"/>
              <a:gd name="connsiteY6" fmla="*/ 542925 h 1528845"/>
              <a:gd name="connsiteX7" fmla="*/ 685800 w 685800"/>
              <a:gd name="connsiteY7" fmla="*/ 685800 h 1528845"/>
              <a:gd name="connsiteX8" fmla="*/ 671512 w 685800"/>
              <a:gd name="connsiteY8" fmla="*/ 928687 h 1528845"/>
              <a:gd name="connsiteX9" fmla="*/ 600075 w 685800"/>
              <a:gd name="connsiteY9" fmla="*/ 1057275 h 1528845"/>
              <a:gd name="connsiteX10" fmla="*/ 514350 w 685800"/>
              <a:gd name="connsiteY10" fmla="*/ 1185862 h 1528845"/>
              <a:gd name="connsiteX11" fmla="*/ 485775 w 685800"/>
              <a:gd name="connsiteY11" fmla="*/ 1228725 h 1528845"/>
              <a:gd name="connsiteX12" fmla="*/ 442912 w 685800"/>
              <a:gd name="connsiteY12" fmla="*/ 1271587 h 1528845"/>
              <a:gd name="connsiteX13" fmla="*/ 371475 w 685800"/>
              <a:gd name="connsiteY13" fmla="*/ 1343025 h 1528845"/>
              <a:gd name="connsiteX14" fmla="*/ 285750 w 685800"/>
              <a:gd name="connsiteY14" fmla="*/ 1371600 h 1528845"/>
              <a:gd name="connsiteX15" fmla="*/ 314325 w 685800"/>
              <a:gd name="connsiteY15" fmla="*/ 1285875 h 1528845"/>
              <a:gd name="connsiteX16" fmla="*/ 328612 w 685800"/>
              <a:gd name="connsiteY16" fmla="*/ 1228725 h 1528845"/>
              <a:gd name="connsiteX17" fmla="*/ 385762 w 685800"/>
              <a:gd name="connsiteY17" fmla="*/ 1143000 h 1528845"/>
              <a:gd name="connsiteX18" fmla="*/ 357187 w 685800"/>
              <a:gd name="connsiteY18" fmla="*/ 1228725 h 1528845"/>
              <a:gd name="connsiteX19" fmla="*/ 342900 w 685800"/>
              <a:gd name="connsiteY19" fmla="*/ 1271587 h 1528845"/>
              <a:gd name="connsiteX20" fmla="*/ 314325 w 685800"/>
              <a:gd name="connsiteY20" fmla="*/ 1314450 h 1528845"/>
              <a:gd name="connsiteX21" fmla="*/ 285750 w 685800"/>
              <a:gd name="connsiteY21" fmla="*/ 1400175 h 1528845"/>
              <a:gd name="connsiteX22" fmla="*/ 271462 w 685800"/>
              <a:gd name="connsiteY22" fmla="*/ 1443037 h 1528845"/>
              <a:gd name="connsiteX23" fmla="*/ 314325 w 685800"/>
              <a:gd name="connsiteY23" fmla="*/ 1471612 h 1528845"/>
              <a:gd name="connsiteX24" fmla="*/ 357187 w 685800"/>
              <a:gd name="connsiteY24" fmla="*/ 1485900 h 1528845"/>
              <a:gd name="connsiteX25" fmla="*/ 400050 w 685800"/>
              <a:gd name="connsiteY25" fmla="*/ 1528762 h 152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5800" h="1528845">
                <a:moveTo>
                  <a:pt x="0" y="0"/>
                </a:moveTo>
                <a:cubicBezTo>
                  <a:pt x="19050" y="4762"/>
                  <a:pt x="37742" y="11301"/>
                  <a:pt x="57150" y="14287"/>
                </a:cubicBezTo>
                <a:cubicBezTo>
                  <a:pt x="99775" y="20845"/>
                  <a:pt x="143899" y="18115"/>
                  <a:pt x="185737" y="28575"/>
                </a:cubicBezTo>
                <a:cubicBezTo>
                  <a:pt x="202396" y="32740"/>
                  <a:pt x="216458" y="45008"/>
                  <a:pt x="228600" y="57150"/>
                </a:cubicBezTo>
                <a:cubicBezTo>
                  <a:pt x="704649" y="533197"/>
                  <a:pt x="342947" y="151513"/>
                  <a:pt x="500062" y="371475"/>
                </a:cubicBezTo>
                <a:cubicBezTo>
                  <a:pt x="531624" y="415661"/>
                  <a:pt x="567494" y="456621"/>
                  <a:pt x="600075" y="500062"/>
                </a:cubicBezTo>
                <a:cubicBezTo>
                  <a:pt x="610378" y="513799"/>
                  <a:pt x="621454" y="527334"/>
                  <a:pt x="628650" y="542925"/>
                </a:cubicBezTo>
                <a:cubicBezTo>
                  <a:pt x="650145" y="589498"/>
                  <a:pt x="685800" y="685800"/>
                  <a:pt x="685800" y="685800"/>
                </a:cubicBezTo>
                <a:cubicBezTo>
                  <a:pt x="681037" y="766762"/>
                  <a:pt x="679582" y="847987"/>
                  <a:pt x="671512" y="928687"/>
                </a:cubicBezTo>
                <a:cubicBezTo>
                  <a:pt x="667074" y="973068"/>
                  <a:pt x="618356" y="1029853"/>
                  <a:pt x="600075" y="1057275"/>
                </a:cubicBezTo>
                <a:lnTo>
                  <a:pt x="514350" y="1185862"/>
                </a:lnTo>
                <a:cubicBezTo>
                  <a:pt x="504825" y="1200150"/>
                  <a:pt x="497917" y="1216583"/>
                  <a:pt x="485775" y="1228725"/>
                </a:cubicBezTo>
                <a:cubicBezTo>
                  <a:pt x="471487" y="1243012"/>
                  <a:pt x="455847" y="1256065"/>
                  <a:pt x="442912" y="1271587"/>
                </a:cubicBezTo>
                <a:cubicBezTo>
                  <a:pt x="406492" y="1315290"/>
                  <a:pt x="426944" y="1318372"/>
                  <a:pt x="371475" y="1343025"/>
                </a:cubicBezTo>
                <a:cubicBezTo>
                  <a:pt x="343950" y="1355258"/>
                  <a:pt x="285750" y="1371600"/>
                  <a:pt x="285750" y="1371600"/>
                </a:cubicBezTo>
                <a:cubicBezTo>
                  <a:pt x="295275" y="1343025"/>
                  <a:pt x="307020" y="1315096"/>
                  <a:pt x="314325" y="1285875"/>
                </a:cubicBezTo>
                <a:cubicBezTo>
                  <a:pt x="319087" y="1266825"/>
                  <a:pt x="319830" y="1246288"/>
                  <a:pt x="328612" y="1228725"/>
                </a:cubicBezTo>
                <a:cubicBezTo>
                  <a:pt x="343971" y="1198008"/>
                  <a:pt x="385762" y="1143000"/>
                  <a:pt x="385762" y="1143000"/>
                </a:cubicBezTo>
                <a:lnTo>
                  <a:pt x="357187" y="1228725"/>
                </a:lnTo>
                <a:cubicBezTo>
                  <a:pt x="352425" y="1243012"/>
                  <a:pt x="351254" y="1259056"/>
                  <a:pt x="342900" y="1271587"/>
                </a:cubicBezTo>
                <a:cubicBezTo>
                  <a:pt x="333375" y="1285875"/>
                  <a:pt x="321299" y="1298758"/>
                  <a:pt x="314325" y="1314450"/>
                </a:cubicBezTo>
                <a:cubicBezTo>
                  <a:pt x="302092" y="1341975"/>
                  <a:pt x="295275" y="1371600"/>
                  <a:pt x="285750" y="1400175"/>
                </a:cubicBezTo>
                <a:lnTo>
                  <a:pt x="271462" y="1443037"/>
                </a:lnTo>
                <a:cubicBezTo>
                  <a:pt x="285750" y="1452562"/>
                  <a:pt x="298966" y="1463933"/>
                  <a:pt x="314325" y="1471612"/>
                </a:cubicBezTo>
                <a:cubicBezTo>
                  <a:pt x="327795" y="1478347"/>
                  <a:pt x="345427" y="1476492"/>
                  <a:pt x="357187" y="1485900"/>
                </a:cubicBezTo>
                <a:cubicBezTo>
                  <a:pt x="415718" y="1532725"/>
                  <a:pt x="361015" y="1528762"/>
                  <a:pt x="400050" y="1528762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414713" y="5572125"/>
            <a:ext cx="400050" cy="283732"/>
          </a:xfrm>
          <a:custGeom>
            <a:avLst/>
            <a:gdLst>
              <a:gd name="connsiteX0" fmla="*/ 400050 w 400050"/>
              <a:gd name="connsiteY0" fmla="*/ 0 h 283732"/>
              <a:gd name="connsiteX1" fmla="*/ 142875 w 400050"/>
              <a:gd name="connsiteY1" fmla="*/ 100013 h 283732"/>
              <a:gd name="connsiteX2" fmla="*/ 42862 w 400050"/>
              <a:gd name="connsiteY2" fmla="*/ 214313 h 283732"/>
              <a:gd name="connsiteX3" fmla="*/ 14287 w 400050"/>
              <a:gd name="connsiteY3" fmla="*/ 171450 h 283732"/>
              <a:gd name="connsiteX4" fmla="*/ 0 w 400050"/>
              <a:gd name="connsiteY4" fmla="*/ 100013 h 283732"/>
              <a:gd name="connsiteX5" fmla="*/ 14287 w 400050"/>
              <a:gd name="connsiteY5" fmla="*/ 142875 h 283732"/>
              <a:gd name="connsiteX6" fmla="*/ 242887 w 400050"/>
              <a:gd name="connsiteY6" fmla="*/ 271463 h 2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50" h="283732">
                <a:moveTo>
                  <a:pt x="400050" y="0"/>
                </a:moveTo>
                <a:cubicBezTo>
                  <a:pt x="281834" y="29554"/>
                  <a:pt x="256149" y="27193"/>
                  <a:pt x="142875" y="100013"/>
                </a:cubicBezTo>
                <a:cubicBezTo>
                  <a:pt x="107157" y="122974"/>
                  <a:pt x="68063" y="180712"/>
                  <a:pt x="42862" y="214313"/>
                </a:cubicBezTo>
                <a:cubicBezTo>
                  <a:pt x="33337" y="200025"/>
                  <a:pt x="20316" y="187528"/>
                  <a:pt x="14287" y="171450"/>
                </a:cubicBezTo>
                <a:cubicBezTo>
                  <a:pt x="5760" y="148712"/>
                  <a:pt x="0" y="124297"/>
                  <a:pt x="0" y="100013"/>
                </a:cubicBezTo>
                <a:cubicBezTo>
                  <a:pt x="0" y="84953"/>
                  <a:pt x="9525" y="128588"/>
                  <a:pt x="14287" y="142875"/>
                </a:cubicBezTo>
                <a:cubicBezTo>
                  <a:pt x="36464" y="342463"/>
                  <a:pt x="-14551" y="271463"/>
                  <a:pt x="242887" y="27146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586413" y="5600700"/>
            <a:ext cx="303545" cy="314666"/>
          </a:xfrm>
          <a:custGeom>
            <a:avLst/>
            <a:gdLst>
              <a:gd name="connsiteX0" fmla="*/ 0 w 303545"/>
              <a:gd name="connsiteY0" fmla="*/ 0 h 314666"/>
              <a:gd name="connsiteX1" fmla="*/ 142875 w 303545"/>
              <a:gd name="connsiteY1" fmla="*/ 128588 h 314666"/>
              <a:gd name="connsiteX2" fmla="*/ 200025 w 303545"/>
              <a:gd name="connsiteY2" fmla="*/ 271463 h 314666"/>
              <a:gd name="connsiteX3" fmla="*/ 242887 w 303545"/>
              <a:gd name="connsiteY3" fmla="*/ 285750 h 314666"/>
              <a:gd name="connsiteX4" fmla="*/ 257175 w 303545"/>
              <a:gd name="connsiteY4" fmla="*/ 242888 h 314666"/>
              <a:gd name="connsiteX5" fmla="*/ 300037 w 303545"/>
              <a:gd name="connsiteY5" fmla="*/ 200025 h 314666"/>
              <a:gd name="connsiteX6" fmla="*/ 257175 w 303545"/>
              <a:gd name="connsiteY6" fmla="*/ 228600 h 314666"/>
              <a:gd name="connsiteX7" fmla="*/ 214312 w 303545"/>
              <a:gd name="connsiteY7" fmla="*/ 271463 h 314666"/>
              <a:gd name="connsiteX8" fmla="*/ 171450 w 303545"/>
              <a:gd name="connsiteY8" fmla="*/ 285750 h 314666"/>
              <a:gd name="connsiteX9" fmla="*/ 128587 w 303545"/>
              <a:gd name="connsiteY9" fmla="*/ 314325 h 314666"/>
              <a:gd name="connsiteX10" fmla="*/ 100012 w 303545"/>
              <a:gd name="connsiteY10" fmla="*/ 271463 h 314666"/>
              <a:gd name="connsiteX11" fmla="*/ 14287 w 303545"/>
              <a:gd name="connsiteY11" fmla="*/ 200025 h 31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545" h="314666">
                <a:moveTo>
                  <a:pt x="0" y="0"/>
                </a:moveTo>
                <a:cubicBezTo>
                  <a:pt x="76743" y="38371"/>
                  <a:pt x="83861" y="32690"/>
                  <a:pt x="142875" y="128588"/>
                </a:cubicBezTo>
                <a:cubicBezTo>
                  <a:pt x="160730" y="157602"/>
                  <a:pt x="170323" y="241761"/>
                  <a:pt x="200025" y="271463"/>
                </a:cubicBezTo>
                <a:cubicBezTo>
                  <a:pt x="210674" y="282112"/>
                  <a:pt x="228600" y="280988"/>
                  <a:pt x="242887" y="285750"/>
                </a:cubicBezTo>
                <a:cubicBezTo>
                  <a:pt x="247650" y="271463"/>
                  <a:pt x="248821" y="255419"/>
                  <a:pt x="257175" y="242888"/>
                </a:cubicBezTo>
                <a:cubicBezTo>
                  <a:pt x="268383" y="226076"/>
                  <a:pt x="316849" y="188817"/>
                  <a:pt x="300037" y="200025"/>
                </a:cubicBezTo>
                <a:cubicBezTo>
                  <a:pt x="285750" y="209550"/>
                  <a:pt x="269317" y="216458"/>
                  <a:pt x="257175" y="228600"/>
                </a:cubicBezTo>
                <a:cubicBezTo>
                  <a:pt x="242887" y="242888"/>
                  <a:pt x="231124" y="260255"/>
                  <a:pt x="214312" y="271463"/>
                </a:cubicBezTo>
                <a:cubicBezTo>
                  <a:pt x="201781" y="279817"/>
                  <a:pt x="185737" y="280988"/>
                  <a:pt x="171450" y="285750"/>
                </a:cubicBezTo>
                <a:cubicBezTo>
                  <a:pt x="157162" y="295275"/>
                  <a:pt x="145425" y="317692"/>
                  <a:pt x="128587" y="314325"/>
                </a:cubicBezTo>
                <a:cubicBezTo>
                  <a:pt x="111749" y="310958"/>
                  <a:pt x="112935" y="282770"/>
                  <a:pt x="100012" y="271463"/>
                </a:cubicBezTo>
                <a:cubicBezTo>
                  <a:pt x="10324" y="192987"/>
                  <a:pt x="14287" y="251247"/>
                  <a:pt x="14287" y="2000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02312" y="1951037"/>
            <a:ext cx="1287532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Has a tank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78512" y="3551237"/>
            <a:ext cx="1646605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75000"/>
                  </a:schemeClr>
                </a:solidFill>
              </a:rPr>
              <a:t>Has many fish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4712" y="5151437"/>
            <a:ext cx="13516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432FF"/>
                </a:solidFill>
              </a:rPr>
              <a:t>Has an </a:t>
            </a:r>
            <a:r>
              <a:rPr lang="en-US" dirty="0" err="1" smtClean="0">
                <a:solidFill>
                  <a:srgbClr val="0432FF"/>
                </a:solidFill>
              </a:rPr>
              <a:t>img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78512" y="5456237"/>
            <a:ext cx="1287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Has </a:t>
            </a:r>
            <a:r>
              <a:rPr lang="en-US" smtClean="0">
                <a:solidFill>
                  <a:srgbClr val="0432FF"/>
                </a:solidFill>
              </a:rPr>
              <a:t>a goal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512" y="2255837"/>
            <a:ext cx="2992437" cy="1466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The job of a fish is to update its image and goal each heartbeat</a:t>
            </a:r>
            <a:endParaRPr lang="en-US" sz="24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7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</a:rPr>
              <a:t>Great idea inspired by biology</a:t>
            </a:r>
            <a:endParaRPr 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98187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88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744122" y="3481391"/>
            <a:ext cx="513380" cy="51338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2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843106" y="3991150"/>
            <a:ext cx="1201000" cy="1963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</p:spTree>
    <p:extLst>
      <p:ext uri="{BB962C8B-B14F-4D97-AF65-F5344CB8AC3E}">
        <p14:creationId xmlns:p14="http://schemas.microsoft.com/office/powerpoint/2010/main" val="9118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5" y="1835032"/>
            <a:ext cx="9076494" cy="505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44122" y="4656453"/>
            <a:ext cx="204386" cy="738059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5" name="Freeform 14"/>
          <p:cNvSpPr/>
          <p:nvPr/>
        </p:nvSpPr>
        <p:spPr>
          <a:xfrm>
            <a:off x="1545094" y="3893007"/>
            <a:ext cx="826046" cy="763447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6" name="Freeform 15"/>
          <p:cNvSpPr/>
          <p:nvPr/>
        </p:nvSpPr>
        <p:spPr>
          <a:xfrm>
            <a:off x="1545095" y="2861720"/>
            <a:ext cx="745281" cy="435111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Freeform 16"/>
          <p:cNvSpPr/>
          <p:nvPr/>
        </p:nvSpPr>
        <p:spPr>
          <a:xfrm>
            <a:off x="3413118" y="2131502"/>
            <a:ext cx="580263" cy="947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577461" y="3383992"/>
            <a:ext cx="835657" cy="83565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843106" y="3991150"/>
            <a:ext cx="1201000" cy="1963774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</p:spTree>
    <p:extLst>
      <p:ext uri="{BB962C8B-B14F-4D97-AF65-F5344CB8AC3E}">
        <p14:creationId xmlns:p14="http://schemas.microsoft.com/office/powerpoint/2010/main" val="133647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624" y="1647402"/>
            <a:ext cx="3546357" cy="197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4361099" y="5074248"/>
            <a:ext cx="938497" cy="938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50979" y="4713654"/>
            <a:ext cx="1010119" cy="36059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230443" y="5217408"/>
            <a:ext cx="884327" cy="21743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03257" y="5776214"/>
            <a:ext cx="884327" cy="18881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73854" y="6038613"/>
            <a:ext cx="781722" cy="467241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73855" y="4427539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17242" y="4943010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2070" y="5516609"/>
            <a:ext cx="38985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49766" y="6197372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443815" y="5563135"/>
            <a:ext cx="101011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71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38624" y="1647402"/>
            <a:ext cx="3546357" cy="1974140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</p:grpSp>
      <p:sp>
        <p:nvSpPr>
          <p:cNvPr id="4" name="Oval 3"/>
          <p:cNvSpPr/>
          <p:nvPr/>
        </p:nvSpPr>
        <p:spPr>
          <a:xfrm>
            <a:off x="4361099" y="5074248"/>
            <a:ext cx="938497" cy="938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50979" y="4713654"/>
            <a:ext cx="1010119" cy="36059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230443" y="5217408"/>
            <a:ext cx="884327" cy="21743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303257" y="5776214"/>
            <a:ext cx="884327" cy="18881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73854" y="6038613"/>
            <a:ext cx="781722" cy="467241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97918" y="4415616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82011" y="4943010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2011" y="5761465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84717" y="6342277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73855" y="4427539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17242" y="4943010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32070" y="5516609"/>
            <a:ext cx="38985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49766" y="6197372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63109" y="5335242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443815" y="5563135"/>
            <a:ext cx="101011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596222" y="5299675"/>
            <a:ext cx="6335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9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176686" y="1670207"/>
            <a:ext cx="938497" cy="938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166567" y="1309613"/>
            <a:ext cx="1010119" cy="36059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46030" y="1813367"/>
            <a:ext cx="884327" cy="21743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18844" y="2372173"/>
            <a:ext cx="884327" cy="18881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89441" y="2634572"/>
            <a:ext cx="781722" cy="467241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13505" y="1011575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97598" y="1538969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7598" y="2357424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00304" y="2938236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89442" y="1023498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32829" y="1538969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47657" y="2112568"/>
            <a:ext cx="38985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65353" y="2793331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78696" y="1931201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259402" y="2159095"/>
            <a:ext cx="101011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11809" y="1895634"/>
            <a:ext cx="6335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9200" y="4317181"/>
            <a:ext cx="5884944" cy="1607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>
                <a:latin typeface="Courier"/>
                <a:cs typeface="Courier"/>
              </a:rPr>
              <a:t>buildup </a:t>
            </a:r>
            <a:r>
              <a:rPr lang="en-US" sz="2646" dirty="0">
                <a:latin typeface="Courier"/>
                <a:cs typeface="Courier"/>
              </a:rPr>
              <a:t>= input1 * weight1 +</a:t>
            </a:r>
          </a:p>
          <a:p>
            <a:r>
              <a:rPr lang="en-US" sz="2646" dirty="0">
                <a:latin typeface="Courier"/>
                <a:cs typeface="Courier"/>
              </a:rPr>
              <a:t>    </a:t>
            </a:r>
            <a:r>
              <a:rPr lang="en-US" sz="2646" dirty="0" smtClean="0">
                <a:latin typeface="Courier"/>
                <a:cs typeface="Courier"/>
              </a:rPr>
              <a:t>      input2 </a:t>
            </a:r>
            <a:r>
              <a:rPr lang="en-US" sz="2646" dirty="0">
                <a:latin typeface="Courier"/>
                <a:cs typeface="Courier"/>
              </a:rPr>
              <a:t>* weight2 +</a:t>
            </a:r>
          </a:p>
          <a:p>
            <a:r>
              <a:rPr lang="en-US" sz="2646" dirty="0">
                <a:latin typeface="Courier"/>
                <a:cs typeface="Courier"/>
              </a:rPr>
              <a:t> </a:t>
            </a:r>
            <a:r>
              <a:rPr lang="en-US" sz="2646" dirty="0">
                <a:latin typeface="Courier"/>
                <a:cs typeface="Courier"/>
              </a:rPr>
              <a:t>   </a:t>
            </a:r>
            <a:r>
              <a:rPr lang="en-US" sz="2646" dirty="0" smtClean="0">
                <a:latin typeface="Courier"/>
                <a:cs typeface="Courier"/>
              </a:rPr>
              <a:t>      input3 </a:t>
            </a:r>
            <a:r>
              <a:rPr lang="en-US" sz="2646" dirty="0">
                <a:latin typeface="Courier"/>
                <a:cs typeface="Courier"/>
              </a:rPr>
              <a:t>* weight3 +</a:t>
            </a:r>
          </a:p>
          <a:p>
            <a:r>
              <a:rPr lang="en-US" sz="2646" dirty="0">
                <a:latin typeface="Courier"/>
                <a:cs typeface="Courier"/>
              </a:rPr>
              <a:t> </a:t>
            </a:r>
            <a:r>
              <a:rPr lang="en-US" sz="2646" dirty="0">
                <a:latin typeface="Courier"/>
                <a:cs typeface="Courier"/>
              </a:rPr>
              <a:t>   </a:t>
            </a:r>
            <a:r>
              <a:rPr lang="en-US" sz="2646" dirty="0" smtClean="0">
                <a:latin typeface="Courier"/>
                <a:cs typeface="Courier"/>
              </a:rPr>
              <a:t>      input4 </a:t>
            </a:r>
            <a:r>
              <a:rPr lang="en-US" sz="2646" dirty="0">
                <a:latin typeface="Courier"/>
                <a:cs typeface="Courier"/>
              </a:rPr>
              <a:t>* weight4 </a:t>
            </a:r>
            <a:endParaRPr lang="en-US" sz="2646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44372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44912" y="1036637"/>
            <a:ext cx="1530927" cy="1295400"/>
          </a:xfrm>
          <a:prstGeom prst="roundRect">
            <a:avLst/>
          </a:pr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D0CEB6"/>
                </a:solidFill>
              </a:rPr>
              <a:t>Simulator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44912" y="2560637"/>
            <a:ext cx="1530927" cy="1295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FishTank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68712" y="40846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Fish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21112" y="42370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Fish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3512" y="43894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Fish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Architecture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01912" y="5913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img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87912" y="59896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D0CEB6"/>
                </a:solidFill>
              </a:rPr>
              <a:t>goal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54312" y="60658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img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06712" y="62182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img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40312" y="61420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D0CEB6"/>
                </a:solidFill>
              </a:rPr>
              <a:t>goal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192712" y="6294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D0CEB6"/>
                </a:solidFill>
              </a:rPr>
              <a:t>goal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386388" y="1700213"/>
            <a:ext cx="490745" cy="1643145"/>
          </a:xfrm>
          <a:custGeom>
            <a:avLst/>
            <a:gdLst>
              <a:gd name="connsiteX0" fmla="*/ 0 w 490745"/>
              <a:gd name="connsiteY0" fmla="*/ 0 h 1643145"/>
              <a:gd name="connsiteX1" fmla="*/ 100012 w 490745"/>
              <a:gd name="connsiteY1" fmla="*/ 28575 h 1643145"/>
              <a:gd name="connsiteX2" fmla="*/ 200025 w 490745"/>
              <a:gd name="connsiteY2" fmla="*/ 157162 h 1643145"/>
              <a:gd name="connsiteX3" fmla="*/ 271462 w 490745"/>
              <a:gd name="connsiteY3" fmla="*/ 242887 h 1643145"/>
              <a:gd name="connsiteX4" fmla="*/ 314325 w 490745"/>
              <a:gd name="connsiteY4" fmla="*/ 328612 h 1643145"/>
              <a:gd name="connsiteX5" fmla="*/ 342900 w 490745"/>
              <a:gd name="connsiteY5" fmla="*/ 385762 h 1643145"/>
              <a:gd name="connsiteX6" fmla="*/ 400050 w 490745"/>
              <a:gd name="connsiteY6" fmla="*/ 471487 h 1643145"/>
              <a:gd name="connsiteX7" fmla="*/ 428625 w 490745"/>
              <a:gd name="connsiteY7" fmla="*/ 514350 h 1643145"/>
              <a:gd name="connsiteX8" fmla="*/ 442912 w 490745"/>
              <a:gd name="connsiteY8" fmla="*/ 557212 h 1643145"/>
              <a:gd name="connsiteX9" fmla="*/ 485775 w 490745"/>
              <a:gd name="connsiteY9" fmla="*/ 642937 h 1643145"/>
              <a:gd name="connsiteX10" fmla="*/ 457200 w 490745"/>
              <a:gd name="connsiteY10" fmla="*/ 1071562 h 1643145"/>
              <a:gd name="connsiteX11" fmla="*/ 428625 w 490745"/>
              <a:gd name="connsiteY11" fmla="*/ 1128712 h 1643145"/>
              <a:gd name="connsiteX12" fmla="*/ 400050 w 490745"/>
              <a:gd name="connsiteY12" fmla="*/ 1171575 h 1643145"/>
              <a:gd name="connsiteX13" fmla="*/ 357187 w 490745"/>
              <a:gd name="connsiteY13" fmla="*/ 1214437 h 1643145"/>
              <a:gd name="connsiteX14" fmla="*/ 257175 w 490745"/>
              <a:gd name="connsiteY14" fmla="*/ 1328737 h 1643145"/>
              <a:gd name="connsiteX15" fmla="*/ 185737 w 490745"/>
              <a:gd name="connsiteY15" fmla="*/ 1400175 h 1643145"/>
              <a:gd name="connsiteX16" fmla="*/ 142875 w 490745"/>
              <a:gd name="connsiteY16" fmla="*/ 1443037 h 1643145"/>
              <a:gd name="connsiteX17" fmla="*/ 57150 w 490745"/>
              <a:gd name="connsiteY17" fmla="*/ 1471612 h 1643145"/>
              <a:gd name="connsiteX18" fmla="*/ 14287 w 490745"/>
              <a:gd name="connsiteY18" fmla="*/ 1457325 h 1643145"/>
              <a:gd name="connsiteX19" fmla="*/ 28575 w 490745"/>
              <a:gd name="connsiteY19" fmla="*/ 1400175 h 1643145"/>
              <a:gd name="connsiteX20" fmla="*/ 42862 w 490745"/>
              <a:gd name="connsiteY20" fmla="*/ 1357312 h 1643145"/>
              <a:gd name="connsiteX21" fmla="*/ 57150 w 490745"/>
              <a:gd name="connsiteY21" fmla="*/ 1300162 h 1643145"/>
              <a:gd name="connsiteX22" fmla="*/ 85725 w 490745"/>
              <a:gd name="connsiteY22" fmla="*/ 1228725 h 1643145"/>
              <a:gd name="connsiteX23" fmla="*/ 114300 w 490745"/>
              <a:gd name="connsiteY23" fmla="*/ 1143000 h 1643145"/>
              <a:gd name="connsiteX24" fmla="*/ 100012 w 490745"/>
              <a:gd name="connsiteY24" fmla="*/ 1271587 h 1643145"/>
              <a:gd name="connsiteX25" fmla="*/ 57150 w 490745"/>
              <a:gd name="connsiteY25" fmla="*/ 1414462 h 1643145"/>
              <a:gd name="connsiteX26" fmla="*/ 28575 w 490745"/>
              <a:gd name="connsiteY26" fmla="*/ 1457325 h 1643145"/>
              <a:gd name="connsiteX27" fmla="*/ 100012 w 490745"/>
              <a:gd name="connsiteY27" fmla="*/ 1543050 h 1643145"/>
              <a:gd name="connsiteX28" fmla="*/ 185737 w 490745"/>
              <a:gd name="connsiteY28" fmla="*/ 1600200 h 1643145"/>
              <a:gd name="connsiteX29" fmla="*/ 228600 w 490745"/>
              <a:gd name="connsiteY29" fmla="*/ 1643062 h 164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0745" h="1643145">
                <a:moveTo>
                  <a:pt x="0" y="0"/>
                </a:moveTo>
                <a:cubicBezTo>
                  <a:pt x="7626" y="1906"/>
                  <a:pt x="87711" y="20374"/>
                  <a:pt x="100012" y="28575"/>
                </a:cubicBezTo>
                <a:cubicBezTo>
                  <a:pt x="140302" y="55435"/>
                  <a:pt x="177315" y="123097"/>
                  <a:pt x="200025" y="157162"/>
                </a:cubicBezTo>
                <a:cubicBezTo>
                  <a:pt x="239809" y="216838"/>
                  <a:pt x="216457" y="187882"/>
                  <a:pt x="271462" y="242887"/>
                </a:cubicBezTo>
                <a:cubicBezTo>
                  <a:pt x="297659" y="321475"/>
                  <a:pt x="270009" y="251060"/>
                  <a:pt x="314325" y="328612"/>
                </a:cubicBezTo>
                <a:cubicBezTo>
                  <a:pt x="324892" y="347104"/>
                  <a:pt x="331942" y="367499"/>
                  <a:pt x="342900" y="385762"/>
                </a:cubicBezTo>
                <a:cubicBezTo>
                  <a:pt x="360569" y="415211"/>
                  <a:pt x="381000" y="442912"/>
                  <a:pt x="400050" y="471487"/>
                </a:cubicBezTo>
                <a:lnTo>
                  <a:pt x="428625" y="514350"/>
                </a:lnTo>
                <a:cubicBezTo>
                  <a:pt x="433387" y="528637"/>
                  <a:pt x="436177" y="543742"/>
                  <a:pt x="442912" y="557212"/>
                </a:cubicBezTo>
                <a:cubicBezTo>
                  <a:pt x="498309" y="668006"/>
                  <a:pt x="449860" y="535196"/>
                  <a:pt x="485775" y="642937"/>
                </a:cubicBezTo>
                <a:cubicBezTo>
                  <a:pt x="483627" y="700944"/>
                  <a:pt x="510691" y="946749"/>
                  <a:pt x="457200" y="1071562"/>
                </a:cubicBezTo>
                <a:cubicBezTo>
                  <a:pt x="448810" y="1091138"/>
                  <a:pt x="439192" y="1110220"/>
                  <a:pt x="428625" y="1128712"/>
                </a:cubicBezTo>
                <a:cubicBezTo>
                  <a:pt x="420106" y="1143621"/>
                  <a:pt x="411043" y="1158383"/>
                  <a:pt x="400050" y="1171575"/>
                </a:cubicBezTo>
                <a:cubicBezTo>
                  <a:pt x="387115" y="1187097"/>
                  <a:pt x="369592" y="1198488"/>
                  <a:pt x="357187" y="1214437"/>
                </a:cubicBezTo>
                <a:cubicBezTo>
                  <a:pt x="267430" y="1329837"/>
                  <a:pt x="340153" y="1273418"/>
                  <a:pt x="257175" y="1328737"/>
                </a:cubicBezTo>
                <a:cubicBezTo>
                  <a:pt x="204788" y="1407319"/>
                  <a:pt x="257175" y="1340644"/>
                  <a:pt x="185737" y="1400175"/>
                </a:cubicBezTo>
                <a:cubicBezTo>
                  <a:pt x="170215" y="1413110"/>
                  <a:pt x="160538" y="1433224"/>
                  <a:pt x="142875" y="1443037"/>
                </a:cubicBezTo>
                <a:cubicBezTo>
                  <a:pt x="116545" y="1457665"/>
                  <a:pt x="57150" y="1471612"/>
                  <a:pt x="57150" y="1471612"/>
                </a:cubicBezTo>
                <a:cubicBezTo>
                  <a:pt x="42862" y="1466850"/>
                  <a:pt x="19880" y="1471308"/>
                  <a:pt x="14287" y="1457325"/>
                </a:cubicBezTo>
                <a:cubicBezTo>
                  <a:pt x="6994" y="1439093"/>
                  <a:pt x="23181" y="1419056"/>
                  <a:pt x="28575" y="1400175"/>
                </a:cubicBezTo>
                <a:cubicBezTo>
                  <a:pt x="32712" y="1385694"/>
                  <a:pt x="38725" y="1371793"/>
                  <a:pt x="42862" y="1357312"/>
                </a:cubicBezTo>
                <a:cubicBezTo>
                  <a:pt x="48256" y="1338431"/>
                  <a:pt x="50940" y="1318791"/>
                  <a:pt x="57150" y="1300162"/>
                </a:cubicBezTo>
                <a:cubicBezTo>
                  <a:pt x="65260" y="1275831"/>
                  <a:pt x="76960" y="1252828"/>
                  <a:pt x="85725" y="1228725"/>
                </a:cubicBezTo>
                <a:cubicBezTo>
                  <a:pt x="96019" y="1200418"/>
                  <a:pt x="114300" y="1143000"/>
                  <a:pt x="114300" y="1143000"/>
                </a:cubicBezTo>
                <a:cubicBezTo>
                  <a:pt x="140493" y="1221582"/>
                  <a:pt x="128586" y="1157285"/>
                  <a:pt x="100012" y="1271587"/>
                </a:cubicBezTo>
                <a:cubicBezTo>
                  <a:pt x="92025" y="1303536"/>
                  <a:pt x="71065" y="1393589"/>
                  <a:pt x="57150" y="1414462"/>
                </a:cubicBezTo>
                <a:lnTo>
                  <a:pt x="28575" y="1457325"/>
                </a:lnTo>
                <a:cubicBezTo>
                  <a:pt x="49441" y="1519923"/>
                  <a:pt x="32318" y="1495664"/>
                  <a:pt x="100012" y="1543050"/>
                </a:cubicBezTo>
                <a:cubicBezTo>
                  <a:pt x="128147" y="1562744"/>
                  <a:pt x="185737" y="1600200"/>
                  <a:pt x="185737" y="1600200"/>
                </a:cubicBezTo>
                <a:cubicBezTo>
                  <a:pt x="216954" y="1647025"/>
                  <a:pt x="197141" y="1643062"/>
                  <a:pt x="228600" y="1643062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357813" y="3529013"/>
            <a:ext cx="685800" cy="1528845"/>
          </a:xfrm>
          <a:custGeom>
            <a:avLst/>
            <a:gdLst>
              <a:gd name="connsiteX0" fmla="*/ 0 w 685800"/>
              <a:gd name="connsiteY0" fmla="*/ 0 h 1528845"/>
              <a:gd name="connsiteX1" fmla="*/ 57150 w 685800"/>
              <a:gd name="connsiteY1" fmla="*/ 14287 h 1528845"/>
              <a:gd name="connsiteX2" fmla="*/ 185737 w 685800"/>
              <a:gd name="connsiteY2" fmla="*/ 28575 h 1528845"/>
              <a:gd name="connsiteX3" fmla="*/ 228600 w 685800"/>
              <a:gd name="connsiteY3" fmla="*/ 57150 h 1528845"/>
              <a:gd name="connsiteX4" fmla="*/ 500062 w 685800"/>
              <a:gd name="connsiteY4" fmla="*/ 371475 h 1528845"/>
              <a:gd name="connsiteX5" fmla="*/ 600075 w 685800"/>
              <a:gd name="connsiteY5" fmla="*/ 500062 h 1528845"/>
              <a:gd name="connsiteX6" fmla="*/ 628650 w 685800"/>
              <a:gd name="connsiteY6" fmla="*/ 542925 h 1528845"/>
              <a:gd name="connsiteX7" fmla="*/ 685800 w 685800"/>
              <a:gd name="connsiteY7" fmla="*/ 685800 h 1528845"/>
              <a:gd name="connsiteX8" fmla="*/ 671512 w 685800"/>
              <a:gd name="connsiteY8" fmla="*/ 928687 h 1528845"/>
              <a:gd name="connsiteX9" fmla="*/ 600075 w 685800"/>
              <a:gd name="connsiteY9" fmla="*/ 1057275 h 1528845"/>
              <a:gd name="connsiteX10" fmla="*/ 514350 w 685800"/>
              <a:gd name="connsiteY10" fmla="*/ 1185862 h 1528845"/>
              <a:gd name="connsiteX11" fmla="*/ 485775 w 685800"/>
              <a:gd name="connsiteY11" fmla="*/ 1228725 h 1528845"/>
              <a:gd name="connsiteX12" fmla="*/ 442912 w 685800"/>
              <a:gd name="connsiteY12" fmla="*/ 1271587 h 1528845"/>
              <a:gd name="connsiteX13" fmla="*/ 371475 w 685800"/>
              <a:gd name="connsiteY13" fmla="*/ 1343025 h 1528845"/>
              <a:gd name="connsiteX14" fmla="*/ 285750 w 685800"/>
              <a:gd name="connsiteY14" fmla="*/ 1371600 h 1528845"/>
              <a:gd name="connsiteX15" fmla="*/ 314325 w 685800"/>
              <a:gd name="connsiteY15" fmla="*/ 1285875 h 1528845"/>
              <a:gd name="connsiteX16" fmla="*/ 328612 w 685800"/>
              <a:gd name="connsiteY16" fmla="*/ 1228725 h 1528845"/>
              <a:gd name="connsiteX17" fmla="*/ 385762 w 685800"/>
              <a:gd name="connsiteY17" fmla="*/ 1143000 h 1528845"/>
              <a:gd name="connsiteX18" fmla="*/ 357187 w 685800"/>
              <a:gd name="connsiteY18" fmla="*/ 1228725 h 1528845"/>
              <a:gd name="connsiteX19" fmla="*/ 342900 w 685800"/>
              <a:gd name="connsiteY19" fmla="*/ 1271587 h 1528845"/>
              <a:gd name="connsiteX20" fmla="*/ 314325 w 685800"/>
              <a:gd name="connsiteY20" fmla="*/ 1314450 h 1528845"/>
              <a:gd name="connsiteX21" fmla="*/ 285750 w 685800"/>
              <a:gd name="connsiteY21" fmla="*/ 1400175 h 1528845"/>
              <a:gd name="connsiteX22" fmla="*/ 271462 w 685800"/>
              <a:gd name="connsiteY22" fmla="*/ 1443037 h 1528845"/>
              <a:gd name="connsiteX23" fmla="*/ 314325 w 685800"/>
              <a:gd name="connsiteY23" fmla="*/ 1471612 h 1528845"/>
              <a:gd name="connsiteX24" fmla="*/ 357187 w 685800"/>
              <a:gd name="connsiteY24" fmla="*/ 1485900 h 1528845"/>
              <a:gd name="connsiteX25" fmla="*/ 400050 w 685800"/>
              <a:gd name="connsiteY25" fmla="*/ 1528762 h 152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5800" h="1528845">
                <a:moveTo>
                  <a:pt x="0" y="0"/>
                </a:moveTo>
                <a:cubicBezTo>
                  <a:pt x="19050" y="4762"/>
                  <a:pt x="37742" y="11301"/>
                  <a:pt x="57150" y="14287"/>
                </a:cubicBezTo>
                <a:cubicBezTo>
                  <a:pt x="99775" y="20845"/>
                  <a:pt x="143899" y="18115"/>
                  <a:pt x="185737" y="28575"/>
                </a:cubicBezTo>
                <a:cubicBezTo>
                  <a:pt x="202396" y="32740"/>
                  <a:pt x="216458" y="45008"/>
                  <a:pt x="228600" y="57150"/>
                </a:cubicBezTo>
                <a:cubicBezTo>
                  <a:pt x="704649" y="533197"/>
                  <a:pt x="342947" y="151513"/>
                  <a:pt x="500062" y="371475"/>
                </a:cubicBezTo>
                <a:cubicBezTo>
                  <a:pt x="531624" y="415661"/>
                  <a:pt x="567494" y="456621"/>
                  <a:pt x="600075" y="500062"/>
                </a:cubicBezTo>
                <a:cubicBezTo>
                  <a:pt x="610378" y="513799"/>
                  <a:pt x="621454" y="527334"/>
                  <a:pt x="628650" y="542925"/>
                </a:cubicBezTo>
                <a:cubicBezTo>
                  <a:pt x="650145" y="589498"/>
                  <a:pt x="685800" y="685800"/>
                  <a:pt x="685800" y="685800"/>
                </a:cubicBezTo>
                <a:cubicBezTo>
                  <a:pt x="681037" y="766762"/>
                  <a:pt x="679582" y="847987"/>
                  <a:pt x="671512" y="928687"/>
                </a:cubicBezTo>
                <a:cubicBezTo>
                  <a:pt x="667074" y="973068"/>
                  <a:pt x="618356" y="1029853"/>
                  <a:pt x="600075" y="1057275"/>
                </a:cubicBezTo>
                <a:lnTo>
                  <a:pt x="514350" y="1185862"/>
                </a:lnTo>
                <a:cubicBezTo>
                  <a:pt x="504825" y="1200150"/>
                  <a:pt x="497917" y="1216583"/>
                  <a:pt x="485775" y="1228725"/>
                </a:cubicBezTo>
                <a:cubicBezTo>
                  <a:pt x="471487" y="1243012"/>
                  <a:pt x="455847" y="1256065"/>
                  <a:pt x="442912" y="1271587"/>
                </a:cubicBezTo>
                <a:cubicBezTo>
                  <a:pt x="406492" y="1315290"/>
                  <a:pt x="426944" y="1318372"/>
                  <a:pt x="371475" y="1343025"/>
                </a:cubicBezTo>
                <a:cubicBezTo>
                  <a:pt x="343950" y="1355258"/>
                  <a:pt x="285750" y="1371600"/>
                  <a:pt x="285750" y="1371600"/>
                </a:cubicBezTo>
                <a:cubicBezTo>
                  <a:pt x="295275" y="1343025"/>
                  <a:pt x="307020" y="1315096"/>
                  <a:pt x="314325" y="1285875"/>
                </a:cubicBezTo>
                <a:cubicBezTo>
                  <a:pt x="319087" y="1266825"/>
                  <a:pt x="319830" y="1246288"/>
                  <a:pt x="328612" y="1228725"/>
                </a:cubicBezTo>
                <a:cubicBezTo>
                  <a:pt x="343971" y="1198008"/>
                  <a:pt x="385762" y="1143000"/>
                  <a:pt x="385762" y="1143000"/>
                </a:cubicBezTo>
                <a:lnTo>
                  <a:pt x="357187" y="1228725"/>
                </a:lnTo>
                <a:cubicBezTo>
                  <a:pt x="352425" y="1243012"/>
                  <a:pt x="351254" y="1259056"/>
                  <a:pt x="342900" y="1271587"/>
                </a:cubicBezTo>
                <a:cubicBezTo>
                  <a:pt x="333375" y="1285875"/>
                  <a:pt x="321299" y="1298758"/>
                  <a:pt x="314325" y="1314450"/>
                </a:cubicBezTo>
                <a:cubicBezTo>
                  <a:pt x="302092" y="1341975"/>
                  <a:pt x="295275" y="1371600"/>
                  <a:pt x="285750" y="1400175"/>
                </a:cubicBezTo>
                <a:lnTo>
                  <a:pt x="271462" y="1443037"/>
                </a:lnTo>
                <a:cubicBezTo>
                  <a:pt x="285750" y="1452562"/>
                  <a:pt x="298966" y="1463933"/>
                  <a:pt x="314325" y="1471612"/>
                </a:cubicBezTo>
                <a:cubicBezTo>
                  <a:pt x="327795" y="1478347"/>
                  <a:pt x="345427" y="1476492"/>
                  <a:pt x="357187" y="1485900"/>
                </a:cubicBezTo>
                <a:cubicBezTo>
                  <a:pt x="415718" y="1532725"/>
                  <a:pt x="361015" y="1528762"/>
                  <a:pt x="400050" y="1528762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414713" y="5572125"/>
            <a:ext cx="400050" cy="283732"/>
          </a:xfrm>
          <a:custGeom>
            <a:avLst/>
            <a:gdLst>
              <a:gd name="connsiteX0" fmla="*/ 400050 w 400050"/>
              <a:gd name="connsiteY0" fmla="*/ 0 h 283732"/>
              <a:gd name="connsiteX1" fmla="*/ 142875 w 400050"/>
              <a:gd name="connsiteY1" fmla="*/ 100013 h 283732"/>
              <a:gd name="connsiteX2" fmla="*/ 42862 w 400050"/>
              <a:gd name="connsiteY2" fmla="*/ 214313 h 283732"/>
              <a:gd name="connsiteX3" fmla="*/ 14287 w 400050"/>
              <a:gd name="connsiteY3" fmla="*/ 171450 h 283732"/>
              <a:gd name="connsiteX4" fmla="*/ 0 w 400050"/>
              <a:gd name="connsiteY4" fmla="*/ 100013 h 283732"/>
              <a:gd name="connsiteX5" fmla="*/ 14287 w 400050"/>
              <a:gd name="connsiteY5" fmla="*/ 142875 h 283732"/>
              <a:gd name="connsiteX6" fmla="*/ 242887 w 400050"/>
              <a:gd name="connsiteY6" fmla="*/ 271463 h 2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50" h="283732">
                <a:moveTo>
                  <a:pt x="400050" y="0"/>
                </a:moveTo>
                <a:cubicBezTo>
                  <a:pt x="281834" y="29554"/>
                  <a:pt x="256149" y="27193"/>
                  <a:pt x="142875" y="100013"/>
                </a:cubicBezTo>
                <a:cubicBezTo>
                  <a:pt x="107157" y="122974"/>
                  <a:pt x="68063" y="180712"/>
                  <a:pt x="42862" y="214313"/>
                </a:cubicBezTo>
                <a:cubicBezTo>
                  <a:pt x="33337" y="200025"/>
                  <a:pt x="20316" y="187528"/>
                  <a:pt x="14287" y="171450"/>
                </a:cubicBezTo>
                <a:cubicBezTo>
                  <a:pt x="5760" y="148712"/>
                  <a:pt x="0" y="124297"/>
                  <a:pt x="0" y="100013"/>
                </a:cubicBezTo>
                <a:cubicBezTo>
                  <a:pt x="0" y="84953"/>
                  <a:pt x="9525" y="128588"/>
                  <a:pt x="14287" y="142875"/>
                </a:cubicBezTo>
                <a:cubicBezTo>
                  <a:pt x="36464" y="342463"/>
                  <a:pt x="-14551" y="271463"/>
                  <a:pt x="242887" y="271463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5586413" y="5600700"/>
            <a:ext cx="303545" cy="314666"/>
          </a:xfrm>
          <a:custGeom>
            <a:avLst/>
            <a:gdLst>
              <a:gd name="connsiteX0" fmla="*/ 0 w 303545"/>
              <a:gd name="connsiteY0" fmla="*/ 0 h 314666"/>
              <a:gd name="connsiteX1" fmla="*/ 142875 w 303545"/>
              <a:gd name="connsiteY1" fmla="*/ 128588 h 314666"/>
              <a:gd name="connsiteX2" fmla="*/ 200025 w 303545"/>
              <a:gd name="connsiteY2" fmla="*/ 271463 h 314666"/>
              <a:gd name="connsiteX3" fmla="*/ 242887 w 303545"/>
              <a:gd name="connsiteY3" fmla="*/ 285750 h 314666"/>
              <a:gd name="connsiteX4" fmla="*/ 257175 w 303545"/>
              <a:gd name="connsiteY4" fmla="*/ 242888 h 314666"/>
              <a:gd name="connsiteX5" fmla="*/ 300037 w 303545"/>
              <a:gd name="connsiteY5" fmla="*/ 200025 h 314666"/>
              <a:gd name="connsiteX6" fmla="*/ 257175 w 303545"/>
              <a:gd name="connsiteY6" fmla="*/ 228600 h 314666"/>
              <a:gd name="connsiteX7" fmla="*/ 214312 w 303545"/>
              <a:gd name="connsiteY7" fmla="*/ 271463 h 314666"/>
              <a:gd name="connsiteX8" fmla="*/ 171450 w 303545"/>
              <a:gd name="connsiteY8" fmla="*/ 285750 h 314666"/>
              <a:gd name="connsiteX9" fmla="*/ 128587 w 303545"/>
              <a:gd name="connsiteY9" fmla="*/ 314325 h 314666"/>
              <a:gd name="connsiteX10" fmla="*/ 100012 w 303545"/>
              <a:gd name="connsiteY10" fmla="*/ 271463 h 314666"/>
              <a:gd name="connsiteX11" fmla="*/ 14287 w 303545"/>
              <a:gd name="connsiteY11" fmla="*/ 200025 h 31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545" h="314666">
                <a:moveTo>
                  <a:pt x="0" y="0"/>
                </a:moveTo>
                <a:cubicBezTo>
                  <a:pt x="76743" y="38371"/>
                  <a:pt x="83861" y="32690"/>
                  <a:pt x="142875" y="128588"/>
                </a:cubicBezTo>
                <a:cubicBezTo>
                  <a:pt x="160730" y="157602"/>
                  <a:pt x="170323" y="241761"/>
                  <a:pt x="200025" y="271463"/>
                </a:cubicBezTo>
                <a:cubicBezTo>
                  <a:pt x="210674" y="282112"/>
                  <a:pt x="228600" y="280988"/>
                  <a:pt x="242887" y="285750"/>
                </a:cubicBezTo>
                <a:cubicBezTo>
                  <a:pt x="247650" y="271463"/>
                  <a:pt x="248821" y="255419"/>
                  <a:pt x="257175" y="242888"/>
                </a:cubicBezTo>
                <a:cubicBezTo>
                  <a:pt x="268383" y="226076"/>
                  <a:pt x="316849" y="188817"/>
                  <a:pt x="300037" y="200025"/>
                </a:cubicBezTo>
                <a:cubicBezTo>
                  <a:pt x="285750" y="209550"/>
                  <a:pt x="269317" y="216458"/>
                  <a:pt x="257175" y="228600"/>
                </a:cubicBezTo>
                <a:cubicBezTo>
                  <a:pt x="242887" y="242888"/>
                  <a:pt x="231124" y="260255"/>
                  <a:pt x="214312" y="271463"/>
                </a:cubicBezTo>
                <a:cubicBezTo>
                  <a:pt x="201781" y="279817"/>
                  <a:pt x="185737" y="280988"/>
                  <a:pt x="171450" y="285750"/>
                </a:cubicBezTo>
                <a:cubicBezTo>
                  <a:pt x="157162" y="295275"/>
                  <a:pt x="145425" y="317692"/>
                  <a:pt x="128587" y="314325"/>
                </a:cubicBezTo>
                <a:cubicBezTo>
                  <a:pt x="111749" y="310958"/>
                  <a:pt x="112935" y="282770"/>
                  <a:pt x="100012" y="271463"/>
                </a:cubicBezTo>
                <a:cubicBezTo>
                  <a:pt x="10324" y="192987"/>
                  <a:pt x="14287" y="251247"/>
                  <a:pt x="14287" y="200025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02312" y="1951037"/>
            <a:ext cx="1287532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D0CEB6"/>
                </a:solidFill>
              </a:rPr>
              <a:t>Has a tank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78512" y="3551237"/>
            <a:ext cx="1646605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D0CEB6"/>
                </a:solidFill>
              </a:rPr>
              <a:t>Has many fish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4712" y="5151437"/>
            <a:ext cx="1351652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D0CEB6"/>
                </a:solidFill>
              </a:rPr>
              <a:t>Has an </a:t>
            </a:r>
            <a:r>
              <a:rPr lang="en-US" dirty="0" err="1" smtClean="0">
                <a:solidFill>
                  <a:srgbClr val="D0CEB6"/>
                </a:solidFill>
              </a:rPr>
              <a:t>img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78512" y="5456237"/>
            <a:ext cx="1287532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D0CEB6"/>
                </a:solidFill>
              </a:rPr>
              <a:t>Has </a:t>
            </a:r>
            <a:r>
              <a:rPr lang="en-US" smtClean="0">
                <a:solidFill>
                  <a:srgbClr val="D0CEB6"/>
                </a:solidFill>
              </a:rPr>
              <a:t>a goal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512" y="2103437"/>
            <a:ext cx="2992437" cy="21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The job of a fish tank is to keep track of all the fish and to tell them to update </a:t>
            </a:r>
            <a:r>
              <a:rPr lang="en-US" sz="240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each heartbeat</a:t>
            </a:r>
            <a:endParaRPr lang="en-US" sz="24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176686" y="1670207"/>
            <a:ext cx="938497" cy="938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166567" y="1309613"/>
            <a:ext cx="1010119" cy="36059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46030" y="1813367"/>
            <a:ext cx="884327" cy="21743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18844" y="2372173"/>
            <a:ext cx="884327" cy="18881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89441" y="2634572"/>
            <a:ext cx="781722" cy="467241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13505" y="1011575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97598" y="1538969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7598" y="2357424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00304" y="2938236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89442" y="1023498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32829" y="1538969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47657" y="2112568"/>
            <a:ext cx="38985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65353" y="2793331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78696" y="1931201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259402" y="2159095"/>
            <a:ext cx="101011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11809" y="1895634"/>
            <a:ext cx="6335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23019" y="4317180"/>
            <a:ext cx="4256293" cy="19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 smtClean="0">
                <a:latin typeface="Courier"/>
                <a:cs typeface="Courier"/>
              </a:rPr>
              <a:t>  buildup = </a:t>
            </a:r>
            <a:r>
              <a:rPr lang="en-US" sz="2646" dirty="0">
                <a:latin typeface="Courier"/>
                <a:cs typeface="Courier"/>
              </a:rPr>
              <a:t>1 * 2 +</a:t>
            </a:r>
          </a:p>
          <a:p>
            <a:r>
              <a:rPr lang="en-US" sz="2646" dirty="0">
                <a:latin typeface="Courier"/>
                <a:cs typeface="Courier"/>
              </a:rPr>
              <a:t> </a:t>
            </a:r>
            <a:r>
              <a:rPr lang="en-US" sz="2646" dirty="0">
                <a:latin typeface="Courier"/>
                <a:cs typeface="Courier"/>
              </a:rPr>
              <a:t>           1 * 3 +</a:t>
            </a:r>
          </a:p>
          <a:p>
            <a:r>
              <a:rPr lang="en-US" sz="2646" dirty="0">
                <a:latin typeface="Courier"/>
                <a:cs typeface="Courier"/>
              </a:rPr>
              <a:t> </a:t>
            </a:r>
            <a:r>
              <a:rPr lang="en-US" sz="2646" dirty="0">
                <a:latin typeface="Courier"/>
                <a:cs typeface="Courier"/>
              </a:rPr>
              <a:t>           0 * -2 +</a:t>
            </a:r>
          </a:p>
          <a:p>
            <a:r>
              <a:rPr lang="en-US" sz="2646" dirty="0">
                <a:latin typeface="Courier"/>
                <a:cs typeface="Courier"/>
              </a:rPr>
              <a:t> </a:t>
            </a:r>
            <a:r>
              <a:rPr lang="en-US" sz="2646" dirty="0">
                <a:latin typeface="Courier"/>
                <a:cs typeface="Courier"/>
              </a:rPr>
              <a:t>           1 * 1</a:t>
            </a:r>
          </a:p>
          <a:p>
            <a:r>
              <a:rPr lang="en-US" sz="2646" dirty="0">
                <a:latin typeface="Courier"/>
                <a:cs typeface="Courier"/>
              </a:rPr>
              <a:t> </a:t>
            </a:r>
            <a:r>
              <a:rPr lang="en-US" sz="2646" dirty="0">
                <a:latin typeface="Courier"/>
                <a:cs typeface="Courier"/>
              </a:rPr>
              <a:t>     </a:t>
            </a:r>
            <a:endParaRPr lang="en-US" sz="2646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447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Sigmoid Function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176686" y="1670207"/>
            <a:ext cx="938497" cy="93849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166567" y="1309613"/>
            <a:ext cx="1010119" cy="36059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46030" y="1813367"/>
            <a:ext cx="884327" cy="21743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18844" y="2372173"/>
            <a:ext cx="884327" cy="18881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89441" y="2634572"/>
            <a:ext cx="781722" cy="467241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13505" y="1011575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697598" y="1538969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7598" y="2357424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00304" y="2938236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89442" y="1023498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32829" y="1538969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47657" y="2112568"/>
            <a:ext cx="38985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65353" y="2793331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78696" y="1931201"/>
            <a:ext cx="3129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259402" y="2159095"/>
            <a:ext cx="101011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11809" y="1895634"/>
            <a:ext cx="63350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pic>
        <p:nvPicPr>
          <p:cNvPr id="2" name="Picture 1" descr="Screen Shot 2015-06-25 at 3.51.2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7"/>
          <a:stretch/>
        </p:blipFill>
        <p:spPr>
          <a:xfrm>
            <a:off x="1003991" y="3475578"/>
            <a:ext cx="8222383" cy="4084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728" y="4837570"/>
            <a:ext cx="1386606" cy="8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4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4 at 11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7" y="1129376"/>
            <a:ext cx="7685587" cy="60008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Java Demo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005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Digit Recognition Example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4471" y="839964"/>
            <a:ext cx="550246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</a:t>
            </a:r>
            <a:r>
              <a:rPr lang="fr-FR" dirty="0" smtClean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 make feature vectors from pictures of numbers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39" y="3443851"/>
            <a:ext cx="5809750" cy="419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35" y="6551718"/>
            <a:ext cx="5809750" cy="419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55" y="4535805"/>
            <a:ext cx="1882919" cy="1903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52" y="1595931"/>
            <a:ext cx="1807245" cy="1833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336" y="3863833"/>
            <a:ext cx="1105952" cy="391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2337" y="7055696"/>
            <a:ext cx="1091953" cy="3919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05813" y="3466387"/>
            <a:ext cx="684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74101" y="3867931"/>
            <a:ext cx="671979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82295" y="7059794"/>
            <a:ext cx="671979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label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00053" y="6535328"/>
            <a:ext cx="68480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 flipV="1">
            <a:off x="4143756" y="3786403"/>
            <a:ext cx="2603888" cy="201591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975764" y="1938482"/>
            <a:ext cx="2828473" cy="15053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4059760" y="3870399"/>
            <a:ext cx="2855877" cy="228647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8" y="2939873"/>
            <a:ext cx="1807245" cy="1833921"/>
          </a:xfrm>
          <a:prstGeom prst="rect">
            <a:avLst/>
          </a:prstGeom>
        </p:spPr>
      </p:pic>
      <p:cxnSp>
        <p:nvCxnSpPr>
          <p:cNvPr id="124" name="Straight Arrow Connector 123"/>
          <p:cNvCxnSpPr/>
          <p:nvPr/>
        </p:nvCxnSpPr>
        <p:spPr>
          <a:xfrm>
            <a:off x="3975764" y="2274468"/>
            <a:ext cx="2828473" cy="125338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4059760" y="3786402"/>
            <a:ext cx="2687884" cy="17639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4059760" y="3702406"/>
            <a:ext cx="2687884" cy="100795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4059760" y="3702406"/>
            <a:ext cx="2687884" cy="671971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4059760" y="3702406"/>
            <a:ext cx="2687884" cy="33598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4059760" y="3618410"/>
            <a:ext cx="2687884" cy="839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4059760" y="3282424"/>
            <a:ext cx="2771881" cy="4199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4059760" y="3030435"/>
            <a:ext cx="2771881" cy="58797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059760" y="2610453"/>
            <a:ext cx="2687884" cy="100795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4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8" y="2939873"/>
            <a:ext cx="1807245" cy="1833921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36333" y="2687885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Indicates </a:t>
            </a:r>
            <a:r>
              <a:rPr lang="en-US" sz="1984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fully connected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Single Neuron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93" y="2939873"/>
            <a:ext cx="1882919" cy="19039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1 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3693653" y="1763924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693653" y="2814707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693653" y="3907589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693653" y="5466330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Not So Good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86" y="2855877"/>
            <a:ext cx="1756288" cy="17499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1 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3360384" y="1511935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620330" y="3611844"/>
            <a:ext cx="167992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5400000">
            <a:off x="3743071" y="4968220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3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88503" y="1259946"/>
            <a:ext cx="9491592" cy="5711754"/>
          </a:xfrm>
        </p:spPr>
        <p:txBody>
          <a:bodyPr/>
          <a:lstStyle/>
          <a:p>
            <a:pPr>
              <a:spcBef>
                <a:spcPts val="1323"/>
              </a:spcBef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Single Neuron: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 sz="1323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Neural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network</a:t>
            </a:r>
          </a:p>
          <a:p>
            <a:pPr>
              <a:spcBef>
                <a:spcPts val="1323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323"/>
              </a:spcBef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323"/>
              </a:spcBef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Logistic Regression and Neural Networks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604417" y="4955786"/>
            <a:ext cx="4049326" cy="1978039"/>
            <a:chOff x="5089525" y="4191000"/>
            <a:chExt cx="3673475" cy="1794441"/>
          </a:xfrm>
        </p:grpSpPr>
        <p:sp>
          <p:nvSpPr>
            <p:cNvPr id="60" name="Oval 59"/>
            <p:cNvSpPr/>
            <p:nvPr/>
          </p:nvSpPr>
          <p:spPr bwMode="auto">
            <a:xfrm>
              <a:off x="5988050" y="42576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1" name="Chart 60"/>
            <p:cNvGraphicFramePr/>
            <p:nvPr/>
          </p:nvGraphicFramePr>
          <p:xfrm>
            <a:off x="5987596" y="43075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64" name="Straight Arrow Connector 24"/>
            <p:cNvCxnSpPr>
              <a:cxnSpLocks noChangeShapeType="1"/>
            </p:cNvCxnSpPr>
            <p:nvPr/>
          </p:nvCxnSpPr>
          <p:spPr bwMode="auto">
            <a:xfrm>
              <a:off x="6477454" y="4504782"/>
              <a:ext cx="456746" cy="21961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64"/>
            <p:cNvSpPr/>
            <p:nvPr/>
          </p:nvSpPr>
          <p:spPr bwMode="auto">
            <a:xfrm>
              <a:off x="5988050" y="54768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6" name="Chart 65"/>
            <p:cNvGraphicFramePr/>
            <p:nvPr/>
          </p:nvGraphicFramePr>
          <p:xfrm>
            <a:off x="5987596" y="55267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67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6477454" y="5029200"/>
              <a:ext cx="456746" cy="69478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" name="Oval 67"/>
            <p:cNvSpPr/>
            <p:nvPr/>
          </p:nvSpPr>
          <p:spPr bwMode="auto">
            <a:xfrm>
              <a:off x="5988050" y="4867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9" name="Chart 68"/>
            <p:cNvGraphicFramePr/>
            <p:nvPr/>
          </p:nvGraphicFramePr>
          <p:xfrm>
            <a:off x="5987596" y="4917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72" name="Straight Arrow Connector 30"/>
            <p:cNvCxnSpPr>
              <a:cxnSpLocks noChangeShapeType="1"/>
              <a:endCxn id="98" idx="1"/>
            </p:cNvCxnSpPr>
            <p:nvPr/>
          </p:nvCxnSpPr>
          <p:spPr bwMode="auto">
            <a:xfrm flipV="1">
              <a:off x="6477454" y="4893486"/>
              <a:ext cx="456746" cy="22089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" name="Oval 72"/>
            <p:cNvSpPr/>
            <p:nvPr/>
          </p:nvSpPr>
          <p:spPr bwMode="auto">
            <a:xfrm>
              <a:off x="6934654" y="46386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4" name="Chart 73"/>
            <p:cNvGraphicFramePr/>
            <p:nvPr/>
          </p:nvGraphicFramePr>
          <p:xfrm>
            <a:off x="6934200" y="46885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75" name="Straight Arrow Connector 33"/>
            <p:cNvCxnSpPr>
              <a:cxnSpLocks noChangeShapeType="1"/>
            </p:cNvCxnSpPr>
            <p:nvPr/>
          </p:nvCxnSpPr>
          <p:spPr bwMode="auto">
            <a:xfrm>
              <a:off x="7424058" y="4885782"/>
              <a:ext cx="234890" cy="6332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" name="Oval 75"/>
            <p:cNvSpPr/>
            <p:nvPr/>
          </p:nvSpPr>
          <p:spPr bwMode="auto">
            <a:xfrm>
              <a:off x="6934654" y="5248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7" name="Chart 76"/>
            <p:cNvGraphicFramePr/>
            <p:nvPr/>
          </p:nvGraphicFramePr>
          <p:xfrm>
            <a:off x="6934200" y="5298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cxnSp>
          <p:nvCxnSpPr>
            <p:cNvPr id="80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424058" y="5298210"/>
              <a:ext cx="234890" cy="19717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Arrow Connector 37"/>
            <p:cNvCxnSpPr>
              <a:cxnSpLocks noChangeShapeType="1"/>
            </p:cNvCxnSpPr>
            <p:nvPr/>
          </p:nvCxnSpPr>
          <p:spPr bwMode="auto">
            <a:xfrm>
              <a:off x="6461125" y="4491335"/>
              <a:ext cx="473075" cy="84266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Straight Arrow Connector 38"/>
            <p:cNvCxnSpPr>
              <a:cxnSpLocks noChangeShapeType="1"/>
            </p:cNvCxnSpPr>
            <p:nvPr/>
          </p:nvCxnSpPr>
          <p:spPr bwMode="auto">
            <a:xfrm flipV="1">
              <a:off x="6461125" y="5638800"/>
              <a:ext cx="473075" cy="7173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Straight Arrow Connector 39"/>
            <p:cNvCxnSpPr>
              <a:cxnSpLocks noChangeShapeType="1"/>
              <a:endCxn id="101" idx="1"/>
            </p:cNvCxnSpPr>
            <p:nvPr/>
          </p:nvCxnSpPr>
          <p:spPr bwMode="auto">
            <a:xfrm>
              <a:off x="6461125" y="5100936"/>
              <a:ext cx="473075" cy="402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4" name="TextBox 40"/>
            <p:cNvSpPr txBox="1">
              <a:spLocks noChangeArrowheads="1"/>
            </p:cNvSpPr>
            <p:nvPr/>
          </p:nvSpPr>
          <p:spPr bwMode="auto">
            <a:xfrm>
              <a:off x="5089525" y="4191000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5" name="TextBox 41"/>
            <p:cNvSpPr txBox="1">
              <a:spLocks noChangeArrowheads="1"/>
            </p:cNvSpPr>
            <p:nvPr/>
          </p:nvSpPr>
          <p:spPr bwMode="auto">
            <a:xfrm>
              <a:off x="5089525" y="4648200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8" name="TextBox 42"/>
            <p:cNvSpPr txBox="1">
              <a:spLocks noChangeArrowheads="1"/>
            </p:cNvSpPr>
            <p:nvPr/>
          </p:nvSpPr>
          <p:spPr bwMode="auto">
            <a:xfrm>
              <a:off x="5089525" y="5100935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9" name="TextBox 43"/>
            <p:cNvSpPr txBox="1">
              <a:spLocks noChangeArrowheads="1"/>
            </p:cNvSpPr>
            <p:nvPr/>
          </p:nvSpPr>
          <p:spPr bwMode="auto">
            <a:xfrm>
              <a:off x="5089525" y="5558135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90" name="Straight Arrow Connector 44"/>
            <p:cNvCxnSpPr>
              <a:cxnSpLocks noChangeShapeType="1"/>
            </p:cNvCxnSpPr>
            <p:nvPr/>
          </p:nvCxnSpPr>
          <p:spPr bwMode="auto">
            <a:xfrm>
              <a:off x="5546725" y="4415135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Straight Arrow Connector 45"/>
            <p:cNvCxnSpPr>
              <a:cxnSpLocks noChangeShapeType="1"/>
            </p:cNvCxnSpPr>
            <p:nvPr/>
          </p:nvCxnSpPr>
          <p:spPr bwMode="auto">
            <a:xfrm rot="16200000" flipH="1">
              <a:off x="5470525" y="4491335"/>
              <a:ext cx="609600" cy="457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" name="Straight Arrow Connector 46"/>
            <p:cNvCxnSpPr>
              <a:cxnSpLocks noChangeShapeType="1"/>
            </p:cNvCxnSpPr>
            <p:nvPr/>
          </p:nvCxnSpPr>
          <p:spPr bwMode="auto">
            <a:xfrm rot="16200000" flipH="1">
              <a:off x="5241925" y="4719935"/>
              <a:ext cx="1143000" cy="5334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Arrow Connector 47"/>
            <p:cNvCxnSpPr>
              <a:cxnSpLocks noChangeShapeType="1"/>
            </p:cNvCxnSpPr>
            <p:nvPr/>
          </p:nvCxnSpPr>
          <p:spPr bwMode="auto">
            <a:xfrm>
              <a:off x="5546725" y="4872335"/>
              <a:ext cx="457200" cy="228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Arrow Connector 48"/>
            <p:cNvCxnSpPr>
              <a:cxnSpLocks noChangeShapeType="1"/>
            </p:cNvCxnSpPr>
            <p:nvPr/>
          </p:nvCxnSpPr>
          <p:spPr bwMode="auto">
            <a:xfrm flipV="1">
              <a:off x="5546725" y="4491335"/>
              <a:ext cx="457200" cy="381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Arrow Connector 49"/>
            <p:cNvCxnSpPr>
              <a:cxnSpLocks noChangeShapeType="1"/>
            </p:cNvCxnSpPr>
            <p:nvPr/>
          </p:nvCxnSpPr>
          <p:spPr bwMode="auto">
            <a:xfrm rot="16200000" flipH="1">
              <a:off x="5394325" y="5024735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6" name="Group 50"/>
            <p:cNvGrpSpPr>
              <a:grpSpLocks/>
            </p:cNvGrpSpPr>
            <p:nvPr/>
          </p:nvGrpSpPr>
          <p:grpSpPr bwMode="auto">
            <a:xfrm flipV="1">
              <a:off x="5546725" y="4607292"/>
              <a:ext cx="533400" cy="1219200"/>
              <a:chOff x="2514600" y="4267200"/>
              <a:chExt cx="533400" cy="1219200"/>
            </a:xfrm>
          </p:grpSpPr>
          <p:cxnSp>
            <p:nvCxnSpPr>
              <p:cNvPr id="101" name="Straight Arrow Connector 51"/>
              <p:cNvCxnSpPr>
                <a:cxnSpLocks noChangeShapeType="1"/>
              </p:cNvCxnSpPr>
              <p:nvPr/>
            </p:nvCxnSpPr>
            <p:spPr bwMode="auto">
              <a:xfrm>
                <a:off x="2514600" y="4267200"/>
                <a:ext cx="440871" cy="102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2" name="Straight Arrow Connector 52"/>
              <p:cNvCxnSpPr>
                <a:cxnSpLocks noChangeShapeType="1"/>
              </p:cNvCxnSpPr>
              <p:nvPr/>
            </p:nvCxnSpPr>
            <p:spPr bwMode="auto">
              <a:xfrm rot="16200000" flipH="1">
                <a:off x="2438400" y="4343400"/>
                <a:ext cx="609600" cy="4572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3" name="Straight Arrow Connector 53"/>
              <p:cNvCxnSpPr>
                <a:cxnSpLocks noChangeShapeType="1"/>
              </p:cNvCxnSpPr>
              <p:nvPr/>
            </p:nvCxnSpPr>
            <p:spPr bwMode="auto">
              <a:xfrm rot="16200000" flipH="1">
                <a:off x="2209800" y="4572000"/>
                <a:ext cx="1143000" cy="5334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" name="Straight Arrow Connector 54"/>
              <p:cNvCxnSpPr>
                <a:cxnSpLocks noChangeShapeType="1"/>
              </p:cNvCxnSpPr>
              <p:nvPr/>
            </p:nvCxnSpPr>
            <p:spPr bwMode="auto">
              <a:xfrm>
                <a:off x="2514600" y="4724400"/>
                <a:ext cx="457200" cy="2286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5" name="Straight Arrow Connector 55"/>
              <p:cNvCxnSpPr>
                <a:cxnSpLocks noChangeShapeType="1"/>
              </p:cNvCxnSpPr>
              <p:nvPr/>
            </p:nvCxnSpPr>
            <p:spPr bwMode="auto">
              <a:xfrm flipV="1">
                <a:off x="2514600" y="4343400"/>
                <a:ext cx="457200" cy="3810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Arrow Connector 56"/>
              <p:cNvCxnSpPr>
                <a:cxnSpLocks noChangeShapeType="1"/>
              </p:cNvCxnSpPr>
              <p:nvPr/>
            </p:nvCxnSpPr>
            <p:spPr bwMode="auto">
              <a:xfrm rot="16200000" flipH="1">
                <a:off x="2362200" y="4876800"/>
                <a:ext cx="762000" cy="4572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97" name="Chart 96"/>
            <p:cNvGraphicFramePr/>
            <p:nvPr/>
          </p:nvGraphicFramePr>
          <p:xfrm>
            <a:off x="7587343" y="4953000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8" name="Oval 97"/>
            <p:cNvSpPr/>
            <p:nvPr/>
          </p:nvSpPr>
          <p:spPr bwMode="auto">
            <a:xfrm>
              <a:off x="7587343" y="4876800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cxnSp>
          <p:nvCxnSpPr>
            <p:cNvPr id="99" name="Straight Arrow Connector 10"/>
            <p:cNvCxnSpPr>
              <a:cxnSpLocks noChangeShapeType="1"/>
            </p:cNvCxnSpPr>
            <p:nvPr/>
          </p:nvCxnSpPr>
          <p:spPr bwMode="auto">
            <a:xfrm>
              <a:off x="8077200" y="5105400"/>
              <a:ext cx="3810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8"/>
            <a:srcRect l="-278" t="15685" r="96179" b="67423"/>
            <a:stretch/>
          </p:blipFill>
          <p:spPr>
            <a:xfrm>
              <a:off x="8572995" y="4953000"/>
              <a:ext cx="190005" cy="33251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2604417" y="1679927"/>
            <a:ext cx="3149319" cy="1978039"/>
            <a:chOff x="2362200" y="1524000"/>
            <a:chExt cx="2857005" cy="1794441"/>
          </a:xfrm>
        </p:grpSpPr>
        <p:sp>
          <p:nvSpPr>
            <p:cNvPr id="4" name="Oval 3"/>
            <p:cNvSpPr/>
            <p:nvPr/>
          </p:nvSpPr>
          <p:spPr bwMode="auto">
            <a:xfrm>
              <a:off x="3429000" y="2133600"/>
              <a:ext cx="762000" cy="7620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" name="Chart 5"/>
            <p:cNvGraphicFramePr/>
            <p:nvPr>
              <p:extLst/>
            </p:nvPr>
          </p:nvGraphicFramePr>
          <p:xfrm>
            <a:off x="3429000" y="2209800"/>
            <a:ext cx="762000" cy="6334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cxnSp>
          <p:nvCxnSpPr>
            <p:cNvPr id="25644" name="Straight Arrow Connector 7"/>
            <p:cNvCxnSpPr>
              <a:cxnSpLocks noChangeShapeType="1"/>
            </p:cNvCxnSpPr>
            <p:nvPr/>
          </p:nvCxnSpPr>
          <p:spPr bwMode="auto">
            <a:xfrm>
              <a:off x="2743200" y="1905000"/>
              <a:ext cx="762000" cy="381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45" name="Straight Arrow Connector 10"/>
            <p:cNvCxnSpPr>
              <a:cxnSpLocks noChangeShapeType="1"/>
            </p:cNvCxnSpPr>
            <p:nvPr/>
          </p:nvCxnSpPr>
          <p:spPr bwMode="auto">
            <a:xfrm>
              <a:off x="2743200" y="2362200"/>
              <a:ext cx="685800" cy="76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46" name="Straight Arrow Connector 12"/>
            <p:cNvCxnSpPr>
              <a:cxnSpLocks noChangeShapeType="1"/>
            </p:cNvCxnSpPr>
            <p:nvPr/>
          </p:nvCxnSpPr>
          <p:spPr bwMode="auto">
            <a:xfrm flipV="1">
              <a:off x="2743200" y="2590800"/>
              <a:ext cx="685800" cy="1524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47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2743200" y="2743200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48" name="Straight Arrow Connector 19"/>
            <p:cNvCxnSpPr>
              <a:cxnSpLocks noChangeShapeType="1"/>
            </p:cNvCxnSpPr>
            <p:nvPr/>
          </p:nvCxnSpPr>
          <p:spPr bwMode="auto">
            <a:xfrm>
              <a:off x="4191000" y="2514600"/>
              <a:ext cx="685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49" name="TextBox 21"/>
            <p:cNvSpPr txBox="1">
              <a:spLocks noChangeArrowheads="1"/>
            </p:cNvSpPr>
            <p:nvPr/>
          </p:nvSpPr>
          <p:spPr bwMode="auto">
            <a:xfrm>
              <a:off x="2362200" y="1524000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 dirty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 dirty="0">
                  <a:solidFill>
                    <a:schemeClr val="tx1"/>
                  </a:solidFill>
                </a:rPr>
                <a:t>0</a:t>
              </a:r>
              <a:endParaRPr kumimoji="0" lang="en-US" altLang="en-US" sz="2646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650" name="TextBox 22"/>
            <p:cNvSpPr txBox="1">
              <a:spLocks noChangeArrowheads="1"/>
            </p:cNvSpPr>
            <p:nvPr/>
          </p:nvSpPr>
          <p:spPr bwMode="auto">
            <a:xfrm>
              <a:off x="2362200" y="1981200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 dirty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 dirty="0">
                  <a:solidFill>
                    <a:schemeClr val="tx1"/>
                  </a:solidFill>
                </a:rPr>
                <a:t>2</a:t>
              </a:r>
              <a:endParaRPr kumimoji="0" lang="en-US" altLang="en-US" sz="2646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651" name="TextBox 23"/>
            <p:cNvSpPr txBox="1">
              <a:spLocks noChangeArrowheads="1"/>
            </p:cNvSpPr>
            <p:nvPr/>
          </p:nvSpPr>
          <p:spPr bwMode="auto">
            <a:xfrm>
              <a:off x="2362200" y="2433935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 dirty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 dirty="0">
                  <a:solidFill>
                    <a:schemeClr val="tx1"/>
                  </a:solidFill>
                </a:rPr>
                <a:t>3</a:t>
              </a:r>
              <a:endParaRPr kumimoji="0" lang="en-US" altLang="en-US" sz="2646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652" name="TextBox 24"/>
            <p:cNvSpPr txBox="1">
              <a:spLocks noChangeArrowheads="1"/>
            </p:cNvSpPr>
            <p:nvPr/>
          </p:nvSpPr>
          <p:spPr bwMode="auto">
            <a:xfrm>
              <a:off x="2362200" y="2891135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 dirty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 dirty="0">
                  <a:solidFill>
                    <a:schemeClr val="tx1"/>
                  </a:solidFill>
                </a:rPr>
                <a:t>4</a:t>
              </a:r>
              <a:endParaRPr kumimoji="0" lang="en-US" altLang="en-US" sz="2646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653" name="TextBox 32"/>
            <p:cNvSpPr txBox="1">
              <a:spLocks noChangeArrowheads="1"/>
            </p:cNvSpPr>
            <p:nvPr/>
          </p:nvSpPr>
          <p:spPr bwMode="auto">
            <a:xfrm>
              <a:off x="2729948" y="1600200"/>
              <a:ext cx="457200" cy="34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984" dirty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984" baseline="-25000" dirty="0">
                  <a:solidFill>
                    <a:schemeClr val="tx1"/>
                  </a:solidFill>
                </a:rPr>
                <a:t>1</a:t>
              </a:r>
              <a:endParaRPr kumimoji="0" lang="en-US" altLang="en-US" sz="1984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654" name="TextBox 33"/>
            <p:cNvSpPr txBox="1">
              <a:spLocks noChangeArrowheads="1"/>
            </p:cNvSpPr>
            <p:nvPr/>
          </p:nvSpPr>
          <p:spPr bwMode="auto">
            <a:xfrm>
              <a:off x="2729948" y="2029312"/>
              <a:ext cx="457200" cy="34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984" dirty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984" baseline="-25000" dirty="0">
                  <a:solidFill>
                    <a:schemeClr val="tx1"/>
                  </a:solidFill>
                </a:rPr>
                <a:t>2</a:t>
              </a:r>
              <a:endParaRPr kumimoji="0" lang="en-US" altLang="en-US" sz="1984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655" name="TextBox 39"/>
            <p:cNvSpPr txBox="1">
              <a:spLocks noChangeArrowheads="1"/>
            </p:cNvSpPr>
            <p:nvPr/>
          </p:nvSpPr>
          <p:spPr bwMode="auto">
            <a:xfrm>
              <a:off x="2729948" y="2373868"/>
              <a:ext cx="457200" cy="34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984" dirty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984" baseline="-25000" dirty="0">
                  <a:solidFill>
                    <a:schemeClr val="tx1"/>
                  </a:solidFill>
                </a:rPr>
                <a:t>3</a:t>
              </a:r>
              <a:endParaRPr kumimoji="0" lang="en-US" altLang="en-US" sz="1984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5656" name="TextBox 41"/>
            <p:cNvSpPr txBox="1">
              <a:spLocks noChangeArrowheads="1"/>
            </p:cNvSpPr>
            <p:nvPr/>
          </p:nvSpPr>
          <p:spPr bwMode="auto">
            <a:xfrm>
              <a:off x="2729948" y="2754868"/>
              <a:ext cx="457200" cy="34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984" dirty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984" baseline="-25000" dirty="0">
                  <a:solidFill>
                    <a:schemeClr val="tx1"/>
                  </a:solidFill>
                </a:rPr>
                <a:t>4</a:t>
              </a:r>
              <a:endParaRPr kumimoji="0" lang="en-US" altLang="en-US" sz="1984" baseline="-25000" dirty="0">
                <a:solidFill>
                  <a:schemeClr val="tx1"/>
                </a:solidFill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8"/>
            <a:srcRect l="-278" t="15685" r="96179" b="67423"/>
            <a:stretch/>
          </p:blipFill>
          <p:spPr>
            <a:xfrm>
              <a:off x="5029200" y="2362200"/>
              <a:ext cx="190005" cy="33251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398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88503" y="1007956"/>
            <a:ext cx="9491592" cy="5711754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323"/>
              </a:spcBef>
              <a:buNone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A neuron				   Artificial Neuron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 sz="1102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 sz="1102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323"/>
              </a:spcBef>
              <a:buNone/>
            </a:pPr>
            <a:endParaRPr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323"/>
              </a:spcBef>
              <a:buNone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Your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brain				Neural Network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  <a:buNone/>
            </a:pPr>
            <a:endParaRPr lang="en-US" altLang="en-US" sz="1102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323"/>
              </a:spcBef>
              <a:buNone/>
            </a:pPr>
            <a:r>
              <a:rPr lang="en-US" altLang="en-US" sz="1213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1213" dirty="0"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altLang="en-US" sz="1323" i="1" dirty="0">
                <a:latin typeface="Arial" charset="0"/>
                <a:ea typeface="Arial" charset="0"/>
                <a:cs typeface="Arial" charset="0"/>
              </a:rPr>
              <a:t>Actually</a:t>
            </a:r>
            <a:r>
              <a:rPr lang="en-US" altLang="en-US" sz="1323" i="1" dirty="0">
                <a:latin typeface="Arial" charset="0"/>
                <a:ea typeface="Arial" charset="0"/>
                <a:cs typeface="Arial" charset="0"/>
              </a:rPr>
              <a:t>, it’s probably someone else’s brain</a:t>
            </a:r>
            <a:endParaRPr lang="en-US" altLang="en-US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628" name="Picture 5" descr="http://home.agh.edu.pl/~vlsi/AI/intro/neur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67" y="1595931"/>
            <a:ext cx="2841878" cy="20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Biological Basis for Neural Networks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68" y="4619801"/>
            <a:ext cx="2797881" cy="2096541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5443905" y="4857449"/>
            <a:ext cx="4049326" cy="1978039"/>
            <a:chOff x="5089525" y="4191000"/>
            <a:chExt cx="3673475" cy="1794441"/>
          </a:xfrm>
        </p:grpSpPr>
        <p:sp>
          <p:nvSpPr>
            <p:cNvPr id="65" name="Oval 64"/>
            <p:cNvSpPr/>
            <p:nvPr/>
          </p:nvSpPr>
          <p:spPr bwMode="auto">
            <a:xfrm>
              <a:off x="5988050" y="42576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8" name="Chart 67"/>
            <p:cNvGraphicFramePr/>
            <p:nvPr/>
          </p:nvGraphicFramePr>
          <p:xfrm>
            <a:off x="5987596" y="43075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69" name="Straight Arrow Connector 24"/>
            <p:cNvCxnSpPr>
              <a:cxnSpLocks noChangeShapeType="1"/>
            </p:cNvCxnSpPr>
            <p:nvPr/>
          </p:nvCxnSpPr>
          <p:spPr bwMode="auto">
            <a:xfrm>
              <a:off x="6477454" y="4504782"/>
              <a:ext cx="456746" cy="21961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0" name="Oval 69"/>
            <p:cNvSpPr/>
            <p:nvPr/>
          </p:nvSpPr>
          <p:spPr bwMode="auto">
            <a:xfrm>
              <a:off x="5988050" y="54768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" name="Chart 70"/>
            <p:cNvGraphicFramePr/>
            <p:nvPr/>
          </p:nvGraphicFramePr>
          <p:xfrm>
            <a:off x="5987596" y="55267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72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6477454" y="5029200"/>
              <a:ext cx="456746" cy="69478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" name="Oval 72"/>
            <p:cNvSpPr/>
            <p:nvPr/>
          </p:nvSpPr>
          <p:spPr bwMode="auto">
            <a:xfrm>
              <a:off x="5988050" y="4867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4" name="Chart 73"/>
            <p:cNvGraphicFramePr/>
            <p:nvPr/>
          </p:nvGraphicFramePr>
          <p:xfrm>
            <a:off x="5987596" y="4917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cxnSp>
          <p:nvCxnSpPr>
            <p:cNvPr id="75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6477454" y="4893486"/>
              <a:ext cx="456746" cy="22089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" name="Oval 76"/>
            <p:cNvSpPr/>
            <p:nvPr/>
          </p:nvSpPr>
          <p:spPr bwMode="auto">
            <a:xfrm>
              <a:off x="6934654" y="46386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8" name="Chart 77"/>
            <p:cNvGraphicFramePr/>
            <p:nvPr/>
          </p:nvGraphicFramePr>
          <p:xfrm>
            <a:off x="6934200" y="46885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cxnSp>
          <p:nvCxnSpPr>
            <p:cNvPr id="81" name="Straight Arrow Connector 33"/>
            <p:cNvCxnSpPr>
              <a:cxnSpLocks noChangeShapeType="1"/>
            </p:cNvCxnSpPr>
            <p:nvPr/>
          </p:nvCxnSpPr>
          <p:spPr bwMode="auto">
            <a:xfrm>
              <a:off x="7424058" y="4885782"/>
              <a:ext cx="234890" cy="6332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" name="Oval 81"/>
            <p:cNvSpPr/>
            <p:nvPr/>
          </p:nvSpPr>
          <p:spPr bwMode="auto">
            <a:xfrm>
              <a:off x="6934654" y="5248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" name="Chart 82"/>
            <p:cNvGraphicFramePr/>
            <p:nvPr/>
          </p:nvGraphicFramePr>
          <p:xfrm>
            <a:off x="6934200" y="5298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cxnSp>
          <p:nvCxnSpPr>
            <p:cNvPr id="84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424058" y="5298210"/>
              <a:ext cx="234890" cy="19717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Arrow Connector 37"/>
            <p:cNvCxnSpPr>
              <a:cxnSpLocks noChangeShapeType="1"/>
            </p:cNvCxnSpPr>
            <p:nvPr/>
          </p:nvCxnSpPr>
          <p:spPr bwMode="auto">
            <a:xfrm>
              <a:off x="6461125" y="4491335"/>
              <a:ext cx="473075" cy="84266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Arrow Connector 38"/>
            <p:cNvCxnSpPr>
              <a:cxnSpLocks noChangeShapeType="1"/>
            </p:cNvCxnSpPr>
            <p:nvPr/>
          </p:nvCxnSpPr>
          <p:spPr bwMode="auto">
            <a:xfrm flipV="1">
              <a:off x="6461125" y="5638800"/>
              <a:ext cx="473075" cy="7173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Arrow Connector 39"/>
            <p:cNvCxnSpPr>
              <a:cxnSpLocks noChangeShapeType="1"/>
            </p:cNvCxnSpPr>
            <p:nvPr/>
          </p:nvCxnSpPr>
          <p:spPr bwMode="auto">
            <a:xfrm>
              <a:off x="6461125" y="5100936"/>
              <a:ext cx="473075" cy="402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8" name="TextBox 40"/>
            <p:cNvSpPr txBox="1">
              <a:spLocks noChangeArrowheads="1"/>
            </p:cNvSpPr>
            <p:nvPr/>
          </p:nvSpPr>
          <p:spPr bwMode="auto">
            <a:xfrm>
              <a:off x="5089525" y="4191000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9" name="TextBox 41"/>
            <p:cNvSpPr txBox="1">
              <a:spLocks noChangeArrowheads="1"/>
            </p:cNvSpPr>
            <p:nvPr/>
          </p:nvSpPr>
          <p:spPr bwMode="auto">
            <a:xfrm>
              <a:off x="5089525" y="4648200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TextBox 42"/>
            <p:cNvSpPr txBox="1">
              <a:spLocks noChangeArrowheads="1"/>
            </p:cNvSpPr>
            <p:nvPr/>
          </p:nvSpPr>
          <p:spPr bwMode="auto">
            <a:xfrm>
              <a:off x="5089525" y="5100935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5089525" y="5558135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92" name="Straight Arrow Connector 44"/>
            <p:cNvCxnSpPr>
              <a:cxnSpLocks noChangeShapeType="1"/>
            </p:cNvCxnSpPr>
            <p:nvPr/>
          </p:nvCxnSpPr>
          <p:spPr bwMode="auto">
            <a:xfrm>
              <a:off x="5546725" y="4415135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Arrow Connector 45"/>
            <p:cNvCxnSpPr>
              <a:cxnSpLocks noChangeShapeType="1"/>
            </p:cNvCxnSpPr>
            <p:nvPr/>
          </p:nvCxnSpPr>
          <p:spPr bwMode="auto">
            <a:xfrm rot="16200000" flipH="1">
              <a:off x="5470525" y="4491335"/>
              <a:ext cx="609600" cy="457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Arrow Connector 46"/>
            <p:cNvCxnSpPr>
              <a:cxnSpLocks noChangeShapeType="1"/>
            </p:cNvCxnSpPr>
            <p:nvPr/>
          </p:nvCxnSpPr>
          <p:spPr bwMode="auto">
            <a:xfrm rot="16200000" flipH="1">
              <a:off x="5241925" y="4719935"/>
              <a:ext cx="1143000" cy="5334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Arrow Connector 47"/>
            <p:cNvCxnSpPr>
              <a:cxnSpLocks noChangeShapeType="1"/>
            </p:cNvCxnSpPr>
            <p:nvPr/>
          </p:nvCxnSpPr>
          <p:spPr bwMode="auto">
            <a:xfrm>
              <a:off x="5546725" y="4872335"/>
              <a:ext cx="457200" cy="228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Arrow Connector 48"/>
            <p:cNvCxnSpPr>
              <a:cxnSpLocks noChangeShapeType="1"/>
            </p:cNvCxnSpPr>
            <p:nvPr/>
          </p:nvCxnSpPr>
          <p:spPr bwMode="auto">
            <a:xfrm flipV="1">
              <a:off x="5546725" y="4491335"/>
              <a:ext cx="457200" cy="381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Arrow Connector 49"/>
            <p:cNvCxnSpPr>
              <a:cxnSpLocks noChangeShapeType="1"/>
            </p:cNvCxnSpPr>
            <p:nvPr/>
          </p:nvCxnSpPr>
          <p:spPr bwMode="auto">
            <a:xfrm rot="16200000" flipH="1">
              <a:off x="5394325" y="5024735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8" name="Group 50"/>
            <p:cNvGrpSpPr>
              <a:grpSpLocks/>
            </p:cNvGrpSpPr>
            <p:nvPr/>
          </p:nvGrpSpPr>
          <p:grpSpPr bwMode="auto">
            <a:xfrm flipV="1">
              <a:off x="5546725" y="4607292"/>
              <a:ext cx="533400" cy="1219200"/>
              <a:chOff x="2514600" y="4267200"/>
              <a:chExt cx="533400" cy="1219200"/>
            </a:xfrm>
          </p:grpSpPr>
          <p:cxnSp>
            <p:nvCxnSpPr>
              <p:cNvPr id="103" name="Straight Arrow Connector 51"/>
              <p:cNvCxnSpPr>
                <a:cxnSpLocks noChangeShapeType="1"/>
              </p:cNvCxnSpPr>
              <p:nvPr/>
            </p:nvCxnSpPr>
            <p:spPr bwMode="auto">
              <a:xfrm>
                <a:off x="2514600" y="4267200"/>
                <a:ext cx="440871" cy="102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" name="Straight Arrow Connector 52"/>
              <p:cNvCxnSpPr>
                <a:cxnSpLocks noChangeShapeType="1"/>
              </p:cNvCxnSpPr>
              <p:nvPr/>
            </p:nvCxnSpPr>
            <p:spPr bwMode="auto">
              <a:xfrm rot="16200000" flipH="1">
                <a:off x="2438400" y="4343400"/>
                <a:ext cx="609600" cy="4572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5" name="Straight Arrow Connector 53"/>
              <p:cNvCxnSpPr>
                <a:cxnSpLocks noChangeShapeType="1"/>
              </p:cNvCxnSpPr>
              <p:nvPr/>
            </p:nvCxnSpPr>
            <p:spPr bwMode="auto">
              <a:xfrm rot="16200000" flipH="1">
                <a:off x="2209800" y="4572000"/>
                <a:ext cx="1143000" cy="5334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Arrow Connector 54"/>
              <p:cNvCxnSpPr>
                <a:cxnSpLocks noChangeShapeType="1"/>
              </p:cNvCxnSpPr>
              <p:nvPr/>
            </p:nvCxnSpPr>
            <p:spPr bwMode="auto">
              <a:xfrm>
                <a:off x="2514600" y="4724400"/>
                <a:ext cx="457200" cy="2286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Straight Arrow Connector 55"/>
              <p:cNvCxnSpPr>
                <a:cxnSpLocks noChangeShapeType="1"/>
              </p:cNvCxnSpPr>
              <p:nvPr/>
            </p:nvCxnSpPr>
            <p:spPr bwMode="auto">
              <a:xfrm flipV="1">
                <a:off x="2514600" y="4343400"/>
                <a:ext cx="457200" cy="3810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Arrow Connector 56"/>
              <p:cNvCxnSpPr>
                <a:cxnSpLocks noChangeShapeType="1"/>
              </p:cNvCxnSpPr>
              <p:nvPr/>
            </p:nvCxnSpPr>
            <p:spPr bwMode="auto">
              <a:xfrm rot="16200000" flipH="1">
                <a:off x="2362200" y="4876800"/>
                <a:ext cx="762000" cy="4572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99" name="Chart 98"/>
            <p:cNvGraphicFramePr/>
            <p:nvPr/>
          </p:nvGraphicFramePr>
          <p:xfrm>
            <a:off x="7587343" y="4953000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00" name="Oval 99"/>
            <p:cNvSpPr/>
            <p:nvPr/>
          </p:nvSpPr>
          <p:spPr bwMode="auto">
            <a:xfrm>
              <a:off x="7587343" y="4876800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cxnSp>
          <p:nvCxnSpPr>
            <p:cNvPr id="101" name="Straight Arrow Connector 10"/>
            <p:cNvCxnSpPr>
              <a:cxnSpLocks noChangeShapeType="1"/>
            </p:cNvCxnSpPr>
            <p:nvPr/>
          </p:nvCxnSpPr>
          <p:spPr bwMode="auto">
            <a:xfrm>
              <a:off x="8077200" y="5105400"/>
              <a:ext cx="3810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10"/>
            <a:srcRect l="-278" t="15685" r="96179" b="67423"/>
            <a:stretch/>
          </p:blipFill>
          <p:spPr>
            <a:xfrm>
              <a:off x="8572995" y="4953000"/>
              <a:ext cx="190005" cy="33251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9" name="Group 108"/>
          <p:cNvGrpSpPr/>
          <p:nvPr/>
        </p:nvGrpSpPr>
        <p:grpSpPr>
          <a:xfrm>
            <a:off x="5542242" y="1655342"/>
            <a:ext cx="3149319" cy="1978039"/>
            <a:chOff x="2362200" y="1524000"/>
            <a:chExt cx="2857005" cy="1794441"/>
          </a:xfrm>
        </p:grpSpPr>
        <p:sp>
          <p:nvSpPr>
            <p:cNvPr id="110" name="Oval 109"/>
            <p:cNvSpPr/>
            <p:nvPr/>
          </p:nvSpPr>
          <p:spPr bwMode="auto">
            <a:xfrm>
              <a:off x="3429000" y="2133600"/>
              <a:ext cx="762000" cy="7620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1" name="Chart 110"/>
            <p:cNvGraphicFramePr/>
            <p:nvPr>
              <p:extLst/>
            </p:nvPr>
          </p:nvGraphicFramePr>
          <p:xfrm>
            <a:off x="3429000" y="2209800"/>
            <a:ext cx="762000" cy="6334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cxnSp>
          <p:nvCxnSpPr>
            <p:cNvPr id="112" name="Straight Arrow Connector 7"/>
            <p:cNvCxnSpPr>
              <a:cxnSpLocks noChangeShapeType="1"/>
            </p:cNvCxnSpPr>
            <p:nvPr/>
          </p:nvCxnSpPr>
          <p:spPr bwMode="auto">
            <a:xfrm>
              <a:off x="2743200" y="1905000"/>
              <a:ext cx="762000" cy="381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Arrow Connector 10"/>
            <p:cNvCxnSpPr>
              <a:cxnSpLocks noChangeShapeType="1"/>
            </p:cNvCxnSpPr>
            <p:nvPr/>
          </p:nvCxnSpPr>
          <p:spPr bwMode="auto">
            <a:xfrm>
              <a:off x="2743200" y="2362200"/>
              <a:ext cx="685800" cy="76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Arrow Connector 12"/>
            <p:cNvCxnSpPr>
              <a:cxnSpLocks noChangeShapeType="1"/>
            </p:cNvCxnSpPr>
            <p:nvPr/>
          </p:nvCxnSpPr>
          <p:spPr bwMode="auto">
            <a:xfrm flipV="1">
              <a:off x="2743200" y="2590800"/>
              <a:ext cx="685800" cy="1524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2743200" y="2743200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" name="Straight Arrow Connector 19"/>
            <p:cNvCxnSpPr>
              <a:cxnSpLocks noChangeShapeType="1"/>
            </p:cNvCxnSpPr>
            <p:nvPr/>
          </p:nvCxnSpPr>
          <p:spPr bwMode="auto">
            <a:xfrm>
              <a:off x="4191000" y="2514600"/>
              <a:ext cx="685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7" name="TextBox 21"/>
            <p:cNvSpPr txBox="1">
              <a:spLocks noChangeArrowheads="1"/>
            </p:cNvSpPr>
            <p:nvPr/>
          </p:nvSpPr>
          <p:spPr bwMode="auto">
            <a:xfrm>
              <a:off x="2362200" y="1524000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 dirty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 dirty="0">
                  <a:solidFill>
                    <a:schemeClr val="tx1"/>
                  </a:solidFill>
                </a:rPr>
                <a:t>0</a:t>
              </a:r>
              <a:endParaRPr kumimoji="0" lang="en-US" altLang="en-US" sz="2646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8" name="TextBox 22"/>
            <p:cNvSpPr txBox="1">
              <a:spLocks noChangeArrowheads="1"/>
            </p:cNvSpPr>
            <p:nvPr/>
          </p:nvSpPr>
          <p:spPr bwMode="auto">
            <a:xfrm>
              <a:off x="2362200" y="1981200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 dirty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 dirty="0">
                  <a:solidFill>
                    <a:schemeClr val="tx1"/>
                  </a:solidFill>
                </a:rPr>
                <a:t>2</a:t>
              </a:r>
              <a:endParaRPr kumimoji="0" lang="en-US" altLang="en-US" sz="2646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9" name="TextBox 23"/>
            <p:cNvSpPr txBox="1">
              <a:spLocks noChangeArrowheads="1"/>
            </p:cNvSpPr>
            <p:nvPr/>
          </p:nvSpPr>
          <p:spPr bwMode="auto">
            <a:xfrm>
              <a:off x="2362200" y="2433935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 dirty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 dirty="0">
                  <a:solidFill>
                    <a:schemeClr val="tx1"/>
                  </a:solidFill>
                </a:rPr>
                <a:t>3</a:t>
              </a:r>
              <a:endParaRPr kumimoji="0" lang="en-US" altLang="en-US" sz="2646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0" name="TextBox 24"/>
            <p:cNvSpPr txBox="1">
              <a:spLocks noChangeArrowheads="1"/>
            </p:cNvSpPr>
            <p:nvPr/>
          </p:nvSpPr>
          <p:spPr bwMode="auto">
            <a:xfrm>
              <a:off x="2362200" y="2891135"/>
              <a:ext cx="457200" cy="427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646" dirty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646" baseline="-25000" dirty="0">
                  <a:solidFill>
                    <a:schemeClr val="tx1"/>
                  </a:solidFill>
                </a:rPr>
                <a:t>4</a:t>
              </a:r>
              <a:endParaRPr kumimoji="0" lang="en-US" altLang="en-US" sz="2646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1" name="TextBox 32"/>
            <p:cNvSpPr txBox="1">
              <a:spLocks noChangeArrowheads="1"/>
            </p:cNvSpPr>
            <p:nvPr/>
          </p:nvSpPr>
          <p:spPr bwMode="auto">
            <a:xfrm>
              <a:off x="2729948" y="1600200"/>
              <a:ext cx="457200" cy="34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984" dirty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984" baseline="-25000" dirty="0">
                  <a:solidFill>
                    <a:schemeClr val="tx1"/>
                  </a:solidFill>
                </a:rPr>
                <a:t>1</a:t>
              </a:r>
              <a:endParaRPr kumimoji="0" lang="en-US" altLang="en-US" sz="1984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Box 33"/>
            <p:cNvSpPr txBox="1">
              <a:spLocks noChangeArrowheads="1"/>
            </p:cNvSpPr>
            <p:nvPr/>
          </p:nvSpPr>
          <p:spPr bwMode="auto">
            <a:xfrm>
              <a:off x="2729948" y="2029312"/>
              <a:ext cx="457200" cy="34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984" dirty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984" baseline="-25000" dirty="0">
                  <a:solidFill>
                    <a:schemeClr val="tx1"/>
                  </a:solidFill>
                </a:rPr>
                <a:t>2</a:t>
              </a:r>
              <a:endParaRPr kumimoji="0" lang="en-US" altLang="en-US" sz="1984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3" name="TextBox 39"/>
            <p:cNvSpPr txBox="1">
              <a:spLocks noChangeArrowheads="1"/>
            </p:cNvSpPr>
            <p:nvPr/>
          </p:nvSpPr>
          <p:spPr bwMode="auto">
            <a:xfrm>
              <a:off x="2729948" y="2373868"/>
              <a:ext cx="457200" cy="34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984" dirty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984" baseline="-25000" dirty="0">
                  <a:solidFill>
                    <a:schemeClr val="tx1"/>
                  </a:solidFill>
                </a:rPr>
                <a:t>3</a:t>
              </a:r>
              <a:endParaRPr kumimoji="0" lang="en-US" altLang="en-US" sz="1984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4" name="TextBox 41"/>
            <p:cNvSpPr txBox="1">
              <a:spLocks noChangeArrowheads="1"/>
            </p:cNvSpPr>
            <p:nvPr/>
          </p:nvSpPr>
          <p:spPr bwMode="auto">
            <a:xfrm>
              <a:off x="2729948" y="2754868"/>
              <a:ext cx="457200" cy="34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984" dirty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984" baseline="-25000" dirty="0">
                  <a:solidFill>
                    <a:schemeClr val="tx1"/>
                  </a:solidFill>
                </a:rPr>
                <a:t>4</a:t>
              </a:r>
              <a:endParaRPr kumimoji="0" lang="en-US" altLang="en-US" sz="1984" baseline="-25000" dirty="0">
                <a:solidFill>
                  <a:schemeClr val="tx1"/>
                </a:solidFill>
              </a:endParaRPr>
            </a:p>
          </p:txBody>
        </p:sp>
        <p:pic>
          <p:nvPicPr>
            <p:cNvPr id="125" name="Picture 124"/>
            <p:cNvPicPr>
              <a:picLocks noChangeAspect="1"/>
            </p:cNvPicPr>
            <p:nvPr/>
          </p:nvPicPr>
          <p:blipFill rotWithShape="1">
            <a:blip r:embed="rId10"/>
            <a:srcRect l="-278" t="15685" r="96179" b="67423"/>
            <a:stretch/>
          </p:blipFill>
          <p:spPr>
            <a:xfrm>
              <a:off x="5029200" y="2362200"/>
              <a:ext cx="190005" cy="33251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3045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44912" y="1036637"/>
            <a:ext cx="1530927" cy="1295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Simulator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44912" y="2560637"/>
            <a:ext cx="1530927" cy="1295400"/>
          </a:xfrm>
          <a:prstGeom prst="roundRect">
            <a:avLst/>
          </a:pr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rgbClr val="D0CEB6"/>
                </a:solidFill>
              </a:rPr>
              <a:t>FishTank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68712" y="40846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Fish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21112" y="42370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Fish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3512" y="43894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Fish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Architecture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01912" y="5913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img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87912" y="59896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D0CEB6"/>
                </a:solidFill>
              </a:rPr>
              <a:t>goal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54312" y="60658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img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06712" y="62182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img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40312" y="61420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D0CEB6"/>
                </a:solidFill>
              </a:rPr>
              <a:t>goal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192712" y="6294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D0CEB6"/>
                </a:solidFill>
              </a:rPr>
              <a:t>goal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386388" y="1700213"/>
            <a:ext cx="490745" cy="1643145"/>
          </a:xfrm>
          <a:custGeom>
            <a:avLst/>
            <a:gdLst>
              <a:gd name="connsiteX0" fmla="*/ 0 w 490745"/>
              <a:gd name="connsiteY0" fmla="*/ 0 h 1643145"/>
              <a:gd name="connsiteX1" fmla="*/ 100012 w 490745"/>
              <a:gd name="connsiteY1" fmla="*/ 28575 h 1643145"/>
              <a:gd name="connsiteX2" fmla="*/ 200025 w 490745"/>
              <a:gd name="connsiteY2" fmla="*/ 157162 h 1643145"/>
              <a:gd name="connsiteX3" fmla="*/ 271462 w 490745"/>
              <a:gd name="connsiteY3" fmla="*/ 242887 h 1643145"/>
              <a:gd name="connsiteX4" fmla="*/ 314325 w 490745"/>
              <a:gd name="connsiteY4" fmla="*/ 328612 h 1643145"/>
              <a:gd name="connsiteX5" fmla="*/ 342900 w 490745"/>
              <a:gd name="connsiteY5" fmla="*/ 385762 h 1643145"/>
              <a:gd name="connsiteX6" fmla="*/ 400050 w 490745"/>
              <a:gd name="connsiteY6" fmla="*/ 471487 h 1643145"/>
              <a:gd name="connsiteX7" fmla="*/ 428625 w 490745"/>
              <a:gd name="connsiteY7" fmla="*/ 514350 h 1643145"/>
              <a:gd name="connsiteX8" fmla="*/ 442912 w 490745"/>
              <a:gd name="connsiteY8" fmla="*/ 557212 h 1643145"/>
              <a:gd name="connsiteX9" fmla="*/ 485775 w 490745"/>
              <a:gd name="connsiteY9" fmla="*/ 642937 h 1643145"/>
              <a:gd name="connsiteX10" fmla="*/ 457200 w 490745"/>
              <a:gd name="connsiteY10" fmla="*/ 1071562 h 1643145"/>
              <a:gd name="connsiteX11" fmla="*/ 428625 w 490745"/>
              <a:gd name="connsiteY11" fmla="*/ 1128712 h 1643145"/>
              <a:gd name="connsiteX12" fmla="*/ 400050 w 490745"/>
              <a:gd name="connsiteY12" fmla="*/ 1171575 h 1643145"/>
              <a:gd name="connsiteX13" fmla="*/ 357187 w 490745"/>
              <a:gd name="connsiteY13" fmla="*/ 1214437 h 1643145"/>
              <a:gd name="connsiteX14" fmla="*/ 257175 w 490745"/>
              <a:gd name="connsiteY14" fmla="*/ 1328737 h 1643145"/>
              <a:gd name="connsiteX15" fmla="*/ 185737 w 490745"/>
              <a:gd name="connsiteY15" fmla="*/ 1400175 h 1643145"/>
              <a:gd name="connsiteX16" fmla="*/ 142875 w 490745"/>
              <a:gd name="connsiteY16" fmla="*/ 1443037 h 1643145"/>
              <a:gd name="connsiteX17" fmla="*/ 57150 w 490745"/>
              <a:gd name="connsiteY17" fmla="*/ 1471612 h 1643145"/>
              <a:gd name="connsiteX18" fmla="*/ 14287 w 490745"/>
              <a:gd name="connsiteY18" fmla="*/ 1457325 h 1643145"/>
              <a:gd name="connsiteX19" fmla="*/ 28575 w 490745"/>
              <a:gd name="connsiteY19" fmla="*/ 1400175 h 1643145"/>
              <a:gd name="connsiteX20" fmla="*/ 42862 w 490745"/>
              <a:gd name="connsiteY20" fmla="*/ 1357312 h 1643145"/>
              <a:gd name="connsiteX21" fmla="*/ 57150 w 490745"/>
              <a:gd name="connsiteY21" fmla="*/ 1300162 h 1643145"/>
              <a:gd name="connsiteX22" fmla="*/ 85725 w 490745"/>
              <a:gd name="connsiteY22" fmla="*/ 1228725 h 1643145"/>
              <a:gd name="connsiteX23" fmla="*/ 114300 w 490745"/>
              <a:gd name="connsiteY23" fmla="*/ 1143000 h 1643145"/>
              <a:gd name="connsiteX24" fmla="*/ 100012 w 490745"/>
              <a:gd name="connsiteY24" fmla="*/ 1271587 h 1643145"/>
              <a:gd name="connsiteX25" fmla="*/ 57150 w 490745"/>
              <a:gd name="connsiteY25" fmla="*/ 1414462 h 1643145"/>
              <a:gd name="connsiteX26" fmla="*/ 28575 w 490745"/>
              <a:gd name="connsiteY26" fmla="*/ 1457325 h 1643145"/>
              <a:gd name="connsiteX27" fmla="*/ 100012 w 490745"/>
              <a:gd name="connsiteY27" fmla="*/ 1543050 h 1643145"/>
              <a:gd name="connsiteX28" fmla="*/ 185737 w 490745"/>
              <a:gd name="connsiteY28" fmla="*/ 1600200 h 1643145"/>
              <a:gd name="connsiteX29" fmla="*/ 228600 w 490745"/>
              <a:gd name="connsiteY29" fmla="*/ 1643062 h 164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0745" h="1643145">
                <a:moveTo>
                  <a:pt x="0" y="0"/>
                </a:moveTo>
                <a:cubicBezTo>
                  <a:pt x="7626" y="1906"/>
                  <a:pt x="87711" y="20374"/>
                  <a:pt x="100012" y="28575"/>
                </a:cubicBezTo>
                <a:cubicBezTo>
                  <a:pt x="140302" y="55435"/>
                  <a:pt x="177315" y="123097"/>
                  <a:pt x="200025" y="157162"/>
                </a:cubicBezTo>
                <a:cubicBezTo>
                  <a:pt x="239809" y="216838"/>
                  <a:pt x="216457" y="187882"/>
                  <a:pt x="271462" y="242887"/>
                </a:cubicBezTo>
                <a:cubicBezTo>
                  <a:pt x="297659" y="321475"/>
                  <a:pt x="270009" y="251060"/>
                  <a:pt x="314325" y="328612"/>
                </a:cubicBezTo>
                <a:cubicBezTo>
                  <a:pt x="324892" y="347104"/>
                  <a:pt x="331942" y="367499"/>
                  <a:pt x="342900" y="385762"/>
                </a:cubicBezTo>
                <a:cubicBezTo>
                  <a:pt x="360569" y="415211"/>
                  <a:pt x="381000" y="442912"/>
                  <a:pt x="400050" y="471487"/>
                </a:cubicBezTo>
                <a:lnTo>
                  <a:pt x="428625" y="514350"/>
                </a:lnTo>
                <a:cubicBezTo>
                  <a:pt x="433387" y="528637"/>
                  <a:pt x="436177" y="543742"/>
                  <a:pt x="442912" y="557212"/>
                </a:cubicBezTo>
                <a:cubicBezTo>
                  <a:pt x="498309" y="668006"/>
                  <a:pt x="449860" y="535196"/>
                  <a:pt x="485775" y="642937"/>
                </a:cubicBezTo>
                <a:cubicBezTo>
                  <a:pt x="483627" y="700944"/>
                  <a:pt x="510691" y="946749"/>
                  <a:pt x="457200" y="1071562"/>
                </a:cubicBezTo>
                <a:cubicBezTo>
                  <a:pt x="448810" y="1091138"/>
                  <a:pt x="439192" y="1110220"/>
                  <a:pt x="428625" y="1128712"/>
                </a:cubicBezTo>
                <a:cubicBezTo>
                  <a:pt x="420106" y="1143621"/>
                  <a:pt x="411043" y="1158383"/>
                  <a:pt x="400050" y="1171575"/>
                </a:cubicBezTo>
                <a:cubicBezTo>
                  <a:pt x="387115" y="1187097"/>
                  <a:pt x="369592" y="1198488"/>
                  <a:pt x="357187" y="1214437"/>
                </a:cubicBezTo>
                <a:cubicBezTo>
                  <a:pt x="267430" y="1329837"/>
                  <a:pt x="340153" y="1273418"/>
                  <a:pt x="257175" y="1328737"/>
                </a:cubicBezTo>
                <a:cubicBezTo>
                  <a:pt x="204788" y="1407319"/>
                  <a:pt x="257175" y="1340644"/>
                  <a:pt x="185737" y="1400175"/>
                </a:cubicBezTo>
                <a:cubicBezTo>
                  <a:pt x="170215" y="1413110"/>
                  <a:pt x="160538" y="1433224"/>
                  <a:pt x="142875" y="1443037"/>
                </a:cubicBezTo>
                <a:cubicBezTo>
                  <a:pt x="116545" y="1457665"/>
                  <a:pt x="57150" y="1471612"/>
                  <a:pt x="57150" y="1471612"/>
                </a:cubicBezTo>
                <a:cubicBezTo>
                  <a:pt x="42862" y="1466850"/>
                  <a:pt x="19880" y="1471308"/>
                  <a:pt x="14287" y="1457325"/>
                </a:cubicBezTo>
                <a:cubicBezTo>
                  <a:pt x="6994" y="1439093"/>
                  <a:pt x="23181" y="1419056"/>
                  <a:pt x="28575" y="1400175"/>
                </a:cubicBezTo>
                <a:cubicBezTo>
                  <a:pt x="32712" y="1385694"/>
                  <a:pt x="38725" y="1371793"/>
                  <a:pt x="42862" y="1357312"/>
                </a:cubicBezTo>
                <a:cubicBezTo>
                  <a:pt x="48256" y="1338431"/>
                  <a:pt x="50940" y="1318791"/>
                  <a:pt x="57150" y="1300162"/>
                </a:cubicBezTo>
                <a:cubicBezTo>
                  <a:pt x="65260" y="1275831"/>
                  <a:pt x="76960" y="1252828"/>
                  <a:pt x="85725" y="1228725"/>
                </a:cubicBezTo>
                <a:cubicBezTo>
                  <a:pt x="96019" y="1200418"/>
                  <a:pt x="114300" y="1143000"/>
                  <a:pt x="114300" y="1143000"/>
                </a:cubicBezTo>
                <a:cubicBezTo>
                  <a:pt x="140493" y="1221582"/>
                  <a:pt x="128586" y="1157285"/>
                  <a:pt x="100012" y="1271587"/>
                </a:cubicBezTo>
                <a:cubicBezTo>
                  <a:pt x="92025" y="1303536"/>
                  <a:pt x="71065" y="1393589"/>
                  <a:pt x="57150" y="1414462"/>
                </a:cubicBezTo>
                <a:lnTo>
                  <a:pt x="28575" y="1457325"/>
                </a:lnTo>
                <a:cubicBezTo>
                  <a:pt x="49441" y="1519923"/>
                  <a:pt x="32318" y="1495664"/>
                  <a:pt x="100012" y="1543050"/>
                </a:cubicBezTo>
                <a:cubicBezTo>
                  <a:pt x="128147" y="1562744"/>
                  <a:pt x="185737" y="1600200"/>
                  <a:pt x="185737" y="1600200"/>
                </a:cubicBezTo>
                <a:cubicBezTo>
                  <a:pt x="216954" y="1647025"/>
                  <a:pt x="197141" y="1643062"/>
                  <a:pt x="228600" y="1643062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357813" y="3529013"/>
            <a:ext cx="685800" cy="1528845"/>
          </a:xfrm>
          <a:custGeom>
            <a:avLst/>
            <a:gdLst>
              <a:gd name="connsiteX0" fmla="*/ 0 w 685800"/>
              <a:gd name="connsiteY0" fmla="*/ 0 h 1528845"/>
              <a:gd name="connsiteX1" fmla="*/ 57150 w 685800"/>
              <a:gd name="connsiteY1" fmla="*/ 14287 h 1528845"/>
              <a:gd name="connsiteX2" fmla="*/ 185737 w 685800"/>
              <a:gd name="connsiteY2" fmla="*/ 28575 h 1528845"/>
              <a:gd name="connsiteX3" fmla="*/ 228600 w 685800"/>
              <a:gd name="connsiteY3" fmla="*/ 57150 h 1528845"/>
              <a:gd name="connsiteX4" fmla="*/ 500062 w 685800"/>
              <a:gd name="connsiteY4" fmla="*/ 371475 h 1528845"/>
              <a:gd name="connsiteX5" fmla="*/ 600075 w 685800"/>
              <a:gd name="connsiteY5" fmla="*/ 500062 h 1528845"/>
              <a:gd name="connsiteX6" fmla="*/ 628650 w 685800"/>
              <a:gd name="connsiteY6" fmla="*/ 542925 h 1528845"/>
              <a:gd name="connsiteX7" fmla="*/ 685800 w 685800"/>
              <a:gd name="connsiteY7" fmla="*/ 685800 h 1528845"/>
              <a:gd name="connsiteX8" fmla="*/ 671512 w 685800"/>
              <a:gd name="connsiteY8" fmla="*/ 928687 h 1528845"/>
              <a:gd name="connsiteX9" fmla="*/ 600075 w 685800"/>
              <a:gd name="connsiteY9" fmla="*/ 1057275 h 1528845"/>
              <a:gd name="connsiteX10" fmla="*/ 514350 w 685800"/>
              <a:gd name="connsiteY10" fmla="*/ 1185862 h 1528845"/>
              <a:gd name="connsiteX11" fmla="*/ 485775 w 685800"/>
              <a:gd name="connsiteY11" fmla="*/ 1228725 h 1528845"/>
              <a:gd name="connsiteX12" fmla="*/ 442912 w 685800"/>
              <a:gd name="connsiteY12" fmla="*/ 1271587 h 1528845"/>
              <a:gd name="connsiteX13" fmla="*/ 371475 w 685800"/>
              <a:gd name="connsiteY13" fmla="*/ 1343025 h 1528845"/>
              <a:gd name="connsiteX14" fmla="*/ 285750 w 685800"/>
              <a:gd name="connsiteY14" fmla="*/ 1371600 h 1528845"/>
              <a:gd name="connsiteX15" fmla="*/ 314325 w 685800"/>
              <a:gd name="connsiteY15" fmla="*/ 1285875 h 1528845"/>
              <a:gd name="connsiteX16" fmla="*/ 328612 w 685800"/>
              <a:gd name="connsiteY16" fmla="*/ 1228725 h 1528845"/>
              <a:gd name="connsiteX17" fmla="*/ 385762 w 685800"/>
              <a:gd name="connsiteY17" fmla="*/ 1143000 h 1528845"/>
              <a:gd name="connsiteX18" fmla="*/ 357187 w 685800"/>
              <a:gd name="connsiteY18" fmla="*/ 1228725 h 1528845"/>
              <a:gd name="connsiteX19" fmla="*/ 342900 w 685800"/>
              <a:gd name="connsiteY19" fmla="*/ 1271587 h 1528845"/>
              <a:gd name="connsiteX20" fmla="*/ 314325 w 685800"/>
              <a:gd name="connsiteY20" fmla="*/ 1314450 h 1528845"/>
              <a:gd name="connsiteX21" fmla="*/ 285750 w 685800"/>
              <a:gd name="connsiteY21" fmla="*/ 1400175 h 1528845"/>
              <a:gd name="connsiteX22" fmla="*/ 271462 w 685800"/>
              <a:gd name="connsiteY22" fmla="*/ 1443037 h 1528845"/>
              <a:gd name="connsiteX23" fmla="*/ 314325 w 685800"/>
              <a:gd name="connsiteY23" fmla="*/ 1471612 h 1528845"/>
              <a:gd name="connsiteX24" fmla="*/ 357187 w 685800"/>
              <a:gd name="connsiteY24" fmla="*/ 1485900 h 1528845"/>
              <a:gd name="connsiteX25" fmla="*/ 400050 w 685800"/>
              <a:gd name="connsiteY25" fmla="*/ 1528762 h 152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5800" h="1528845">
                <a:moveTo>
                  <a:pt x="0" y="0"/>
                </a:moveTo>
                <a:cubicBezTo>
                  <a:pt x="19050" y="4762"/>
                  <a:pt x="37742" y="11301"/>
                  <a:pt x="57150" y="14287"/>
                </a:cubicBezTo>
                <a:cubicBezTo>
                  <a:pt x="99775" y="20845"/>
                  <a:pt x="143899" y="18115"/>
                  <a:pt x="185737" y="28575"/>
                </a:cubicBezTo>
                <a:cubicBezTo>
                  <a:pt x="202396" y="32740"/>
                  <a:pt x="216458" y="45008"/>
                  <a:pt x="228600" y="57150"/>
                </a:cubicBezTo>
                <a:cubicBezTo>
                  <a:pt x="704649" y="533197"/>
                  <a:pt x="342947" y="151513"/>
                  <a:pt x="500062" y="371475"/>
                </a:cubicBezTo>
                <a:cubicBezTo>
                  <a:pt x="531624" y="415661"/>
                  <a:pt x="567494" y="456621"/>
                  <a:pt x="600075" y="500062"/>
                </a:cubicBezTo>
                <a:cubicBezTo>
                  <a:pt x="610378" y="513799"/>
                  <a:pt x="621454" y="527334"/>
                  <a:pt x="628650" y="542925"/>
                </a:cubicBezTo>
                <a:cubicBezTo>
                  <a:pt x="650145" y="589498"/>
                  <a:pt x="685800" y="685800"/>
                  <a:pt x="685800" y="685800"/>
                </a:cubicBezTo>
                <a:cubicBezTo>
                  <a:pt x="681037" y="766762"/>
                  <a:pt x="679582" y="847987"/>
                  <a:pt x="671512" y="928687"/>
                </a:cubicBezTo>
                <a:cubicBezTo>
                  <a:pt x="667074" y="973068"/>
                  <a:pt x="618356" y="1029853"/>
                  <a:pt x="600075" y="1057275"/>
                </a:cubicBezTo>
                <a:lnTo>
                  <a:pt x="514350" y="1185862"/>
                </a:lnTo>
                <a:cubicBezTo>
                  <a:pt x="504825" y="1200150"/>
                  <a:pt x="497917" y="1216583"/>
                  <a:pt x="485775" y="1228725"/>
                </a:cubicBezTo>
                <a:cubicBezTo>
                  <a:pt x="471487" y="1243012"/>
                  <a:pt x="455847" y="1256065"/>
                  <a:pt x="442912" y="1271587"/>
                </a:cubicBezTo>
                <a:cubicBezTo>
                  <a:pt x="406492" y="1315290"/>
                  <a:pt x="426944" y="1318372"/>
                  <a:pt x="371475" y="1343025"/>
                </a:cubicBezTo>
                <a:cubicBezTo>
                  <a:pt x="343950" y="1355258"/>
                  <a:pt x="285750" y="1371600"/>
                  <a:pt x="285750" y="1371600"/>
                </a:cubicBezTo>
                <a:cubicBezTo>
                  <a:pt x="295275" y="1343025"/>
                  <a:pt x="307020" y="1315096"/>
                  <a:pt x="314325" y="1285875"/>
                </a:cubicBezTo>
                <a:cubicBezTo>
                  <a:pt x="319087" y="1266825"/>
                  <a:pt x="319830" y="1246288"/>
                  <a:pt x="328612" y="1228725"/>
                </a:cubicBezTo>
                <a:cubicBezTo>
                  <a:pt x="343971" y="1198008"/>
                  <a:pt x="385762" y="1143000"/>
                  <a:pt x="385762" y="1143000"/>
                </a:cubicBezTo>
                <a:lnTo>
                  <a:pt x="357187" y="1228725"/>
                </a:lnTo>
                <a:cubicBezTo>
                  <a:pt x="352425" y="1243012"/>
                  <a:pt x="351254" y="1259056"/>
                  <a:pt x="342900" y="1271587"/>
                </a:cubicBezTo>
                <a:cubicBezTo>
                  <a:pt x="333375" y="1285875"/>
                  <a:pt x="321299" y="1298758"/>
                  <a:pt x="314325" y="1314450"/>
                </a:cubicBezTo>
                <a:cubicBezTo>
                  <a:pt x="302092" y="1341975"/>
                  <a:pt x="295275" y="1371600"/>
                  <a:pt x="285750" y="1400175"/>
                </a:cubicBezTo>
                <a:lnTo>
                  <a:pt x="271462" y="1443037"/>
                </a:lnTo>
                <a:cubicBezTo>
                  <a:pt x="285750" y="1452562"/>
                  <a:pt x="298966" y="1463933"/>
                  <a:pt x="314325" y="1471612"/>
                </a:cubicBezTo>
                <a:cubicBezTo>
                  <a:pt x="327795" y="1478347"/>
                  <a:pt x="345427" y="1476492"/>
                  <a:pt x="357187" y="1485900"/>
                </a:cubicBezTo>
                <a:cubicBezTo>
                  <a:pt x="415718" y="1532725"/>
                  <a:pt x="361015" y="1528762"/>
                  <a:pt x="400050" y="1528762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414713" y="5572125"/>
            <a:ext cx="400050" cy="283732"/>
          </a:xfrm>
          <a:custGeom>
            <a:avLst/>
            <a:gdLst>
              <a:gd name="connsiteX0" fmla="*/ 400050 w 400050"/>
              <a:gd name="connsiteY0" fmla="*/ 0 h 283732"/>
              <a:gd name="connsiteX1" fmla="*/ 142875 w 400050"/>
              <a:gd name="connsiteY1" fmla="*/ 100013 h 283732"/>
              <a:gd name="connsiteX2" fmla="*/ 42862 w 400050"/>
              <a:gd name="connsiteY2" fmla="*/ 214313 h 283732"/>
              <a:gd name="connsiteX3" fmla="*/ 14287 w 400050"/>
              <a:gd name="connsiteY3" fmla="*/ 171450 h 283732"/>
              <a:gd name="connsiteX4" fmla="*/ 0 w 400050"/>
              <a:gd name="connsiteY4" fmla="*/ 100013 h 283732"/>
              <a:gd name="connsiteX5" fmla="*/ 14287 w 400050"/>
              <a:gd name="connsiteY5" fmla="*/ 142875 h 283732"/>
              <a:gd name="connsiteX6" fmla="*/ 242887 w 400050"/>
              <a:gd name="connsiteY6" fmla="*/ 271463 h 2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50" h="283732">
                <a:moveTo>
                  <a:pt x="400050" y="0"/>
                </a:moveTo>
                <a:cubicBezTo>
                  <a:pt x="281834" y="29554"/>
                  <a:pt x="256149" y="27193"/>
                  <a:pt x="142875" y="100013"/>
                </a:cubicBezTo>
                <a:cubicBezTo>
                  <a:pt x="107157" y="122974"/>
                  <a:pt x="68063" y="180712"/>
                  <a:pt x="42862" y="214313"/>
                </a:cubicBezTo>
                <a:cubicBezTo>
                  <a:pt x="33337" y="200025"/>
                  <a:pt x="20316" y="187528"/>
                  <a:pt x="14287" y="171450"/>
                </a:cubicBezTo>
                <a:cubicBezTo>
                  <a:pt x="5760" y="148712"/>
                  <a:pt x="0" y="124297"/>
                  <a:pt x="0" y="100013"/>
                </a:cubicBezTo>
                <a:cubicBezTo>
                  <a:pt x="0" y="84953"/>
                  <a:pt x="9525" y="128588"/>
                  <a:pt x="14287" y="142875"/>
                </a:cubicBezTo>
                <a:cubicBezTo>
                  <a:pt x="36464" y="342463"/>
                  <a:pt x="-14551" y="271463"/>
                  <a:pt x="242887" y="271463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5586413" y="5600700"/>
            <a:ext cx="303545" cy="314666"/>
          </a:xfrm>
          <a:custGeom>
            <a:avLst/>
            <a:gdLst>
              <a:gd name="connsiteX0" fmla="*/ 0 w 303545"/>
              <a:gd name="connsiteY0" fmla="*/ 0 h 314666"/>
              <a:gd name="connsiteX1" fmla="*/ 142875 w 303545"/>
              <a:gd name="connsiteY1" fmla="*/ 128588 h 314666"/>
              <a:gd name="connsiteX2" fmla="*/ 200025 w 303545"/>
              <a:gd name="connsiteY2" fmla="*/ 271463 h 314666"/>
              <a:gd name="connsiteX3" fmla="*/ 242887 w 303545"/>
              <a:gd name="connsiteY3" fmla="*/ 285750 h 314666"/>
              <a:gd name="connsiteX4" fmla="*/ 257175 w 303545"/>
              <a:gd name="connsiteY4" fmla="*/ 242888 h 314666"/>
              <a:gd name="connsiteX5" fmla="*/ 300037 w 303545"/>
              <a:gd name="connsiteY5" fmla="*/ 200025 h 314666"/>
              <a:gd name="connsiteX6" fmla="*/ 257175 w 303545"/>
              <a:gd name="connsiteY6" fmla="*/ 228600 h 314666"/>
              <a:gd name="connsiteX7" fmla="*/ 214312 w 303545"/>
              <a:gd name="connsiteY7" fmla="*/ 271463 h 314666"/>
              <a:gd name="connsiteX8" fmla="*/ 171450 w 303545"/>
              <a:gd name="connsiteY8" fmla="*/ 285750 h 314666"/>
              <a:gd name="connsiteX9" fmla="*/ 128587 w 303545"/>
              <a:gd name="connsiteY9" fmla="*/ 314325 h 314666"/>
              <a:gd name="connsiteX10" fmla="*/ 100012 w 303545"/>
              <a:gd name="connsiteY10" fmla="*/ 271463 h 314666"/>
              <a:gd name="connsiteX11" fmla="*/ 14287 w 303545"/>
              <a:gd name="connsiteY11" fmla="*/ 200025 h 31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545" h="314666">
                <a:moveTo>
                  <a:pt x="0" y="0"/>
                </a:moveTo>
                <a:cubicBezTo>
                  <a:pt x="76743" y="38371"/>
                  <a:pt x="83861" y="32690"/>
                  <a:pt x="142875" y="128588"/>
                </a:cubicBezTo>
                <a:cubicBezTo>
                  <a:pt x="160730" y="157602"/>
                  <a:pt x="170323" y="241761"/>
                  <a:pt x="200025" y="271463"/>
                </a:cubicBezTo>
                <a:cubicBezTo>
                  <a:pt x="210674" y="282112"/>
                  <a:pt x="228600" y="280988"/>
                  <a:pt x="242887" y="285750"/>
                </a:cubicBezTo>
                <a:cubicBezTo>
                  <a:pt x="247650" y="271463"/>
                  <a:pt x="248821" y="255419"/>
                  <a:pt x="257175" y="242888"/>
                </a:cubicBezTo>
                <a:cubicBezTo>
                  <a:pt x="268383" y="226076"/>
                  <a:pt x="316849" y="188817"/>
                  <a:pt x="300037" y="200025"/>
                </a:cubicBezTo>
                <a:cubicBezTo>
                  <a:pt x="285750" y="209550"/>
                  <a:pt x="269317" y="216458"/>
                  <a:pt x="257175" y="228600"/>
                </a:cubicBezTo>
                <a:cubicBezTo>
                  <a:pt x="242887" y="242888"/>
                  <a:pt x="231124" y="260255"/>
                  <a:pt x="214312" y="271463"/>
                </a:cubicBezTo>
                <a:cubicBezTo>
                  <a:pt x="201781" y="279817"/>
                  <a:pt x="185737" y="280988"/>
                  <a:pt x="171450" y="285750"/>
                </a:cubicBezTo>
                <a:cubicBezTo>
                  <a:pt x="157162" y="295275"/>
                  <a:pt x="145425" y="317692"/>
                  <a:pt x="128587" y="314325"/>
                </a:cubicBezTo>
                <a:cubicBezTo>
                  <a:pt x="111749" y="310958"/>
                  <a:pt x="112935" y="282770"/>
                  <a:pt x="100012" y="271463"/>
                </a:cubicBezTo>
                <a:cubicBezTo>
                  <a:pt x="10324" y="192987"/>
                  <a:pt x="14287" y="251247"/>
                  <a:pt x="14287" y="200025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02312" y="1951037"/>
            <a:ext cx="1287532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D0CEB6"/>
                </a:solidFill>
              </a:rPr>
              <a:t>Has a tank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78512" y="3551237"/>
            <a:ext cx="1646605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D0CEB6"/>
                </a:solidFill>
              </a:rPr>
              <a:t>Has many fish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4712" y="5151437"/>
            <a:ext cx="1351652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D0CEB6"/>
                </a:solidFill>
              </a:rPr>
              <a:t>Has an </a:t>
            </a:r>
            <a:r>
              <a:rPr lang="en-US" dirty="0" err="1" smtClean="0">
                <a:solidFill>
                  <a:srgbClr val="D0CEB6"/>
                </a:solidFill>
              </a:rPr>
              <a:t>img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78512" y="5456237"/>
            <a:ext cx="1287532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D0CEB6"/>
                </a:solidFill>
              </a:rPr>
              <a:t>Has </a:t>
            </a:r>
            <a:r>
              <a:rPr lang="en-US" smtClean="0">
                <a:solidFill>
                  <a:srgbClr val="D0CEB6"/>
                </a:solidFill>
              </a:rPr>
              <a:t>a goal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512" y="2103437"/>
            <a:ext cx="2992437" cy="21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The job of the simulator is to “control” the program. Handle user events, run animation.</a:t>
            </a:r>
            <a:endParaRPr lang="en-US" sz="24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7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853689" y="1595931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853689" y="2646714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853689" y="3739596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853689" y="5298338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We Can Put Neurons Together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9" y="2855877"/>
            <a:ext cx="1756288" cy="17499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2520420" y="1343942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620330" y="2183906"/>
            <a:ext cx="839964" cy="344385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612373" y="3695841"/>
            <a:ext cx="75596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628286" y="3611844"/>
            <a:ext cx="755968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4956316" y="2393069"/>
            <a:ext cx="224585" cy="924890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56316" y="3443852"/>
            <a:ext cx="224585" cy="924890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56316" y="4536734"/>
            <a:ext cx="224585" cy="924890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 rot="5400000">
            <a:off x="2898185" y="4761379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5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 noChangeAspect="1"/>
          </p:cNvSpPr>
          <p:nvPr/>
        </p:nvSpPr>
        <p:spPr>
          <a:xfrm>
            <a:off x="6915638" y="3534414"/>
            <a:ext cx="224585" cy="22458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2853689" y="1595931"/>
            <a:ext cx="224585" cy="924890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853689" y="2646714"/>
            <a:ext cx="224585" cy="924890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853689" y="3739596"/>
            <a:ext cx="224585" cy="924890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853689" y="5298338"/>
            <a:ext cx="224585" cy="924890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We Can Put Neurons Together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9" y="2855877"/>
            <a:ext cx="1756288" cy="1749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3146" y="7042607"/>
            <a:ext cx="349326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Look at a single “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hidden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 neuron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08214" y="3107867"/>
            <a:ext cx="2267903" cy="66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This means it predicts a 0 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2520420" y="1343942"/>
            <a:ext cx="839964" cy="520777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636243" y="3191862"/>
            <a:ext cx="839964" cy="839964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620330" y="2183906"/>
            <a:ext cx="839964" cy="3443852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defTabSz="1007943" eaLnBrk="0">
              <a:lnSpc>
                <a:spcPct val="100000"/>
              </a:lnSpc>
              <a:buClrTx/>
              <a:buSzTx/>
            </a:pPr>
            <a:endParaRPr lang="en-US" sz="2646">
              <a:latin typeface="Times New Roman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956316" y="2393069"/>
            <a:ext cx="224585" cy="924890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56316" y="3443852"/>
            <a:ext cx="224585" cy="924890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956316" y="4536734"/>
            <a:ext cx="224585" cy="924890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>
            <a:off x="3192391" y="1763924"/>
            <a:ext cx="1679928" cy="2015913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108395" y="2099909"/>
            <a:ext cx="1763924" cy="1763924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192391" y="2435895"/>
            <a:ext cx="1679928" cy="1427939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108395" y="2771880"/>
            <a:ext cx="1763924" cy="1091953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192391" y="3191862"/>
            <a:ext cx="1679928" cy="671971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192392" y="3863834"/>
            <a:ext cx="1595931" cy="83996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3192391" y="3947830"/>
            <a:ext cx="1679928" cy="251989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192391" y="3947830"/>
            <a:ext cx="1679928" cy="587975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3192391" y="3863833"/>
            <a:ext cx="1679928" cy="1511935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3192391" y="3863833"/>
            <a:ext cx="1679928" cy="1931917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192391" y="4031826"/>
            <a:ext cx="1679928" cy="2183906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292301" y="3695841"/>
            <a:ext cx="1511935" cy="167993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108395" y="3443851"/>
            <a:ext cx="1763924" cy="419982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864363" y="1259946"/>
            <a:ext cx="2687884" cy="94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84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There is an adjustable parameter for every connection</a:t>
            </a:r>
            <a:endParaRPr lang="en-US" sz="1984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5400000">
            <a:off x="2898185" y="4761379"/>
            <a:ext cx="41549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" y="808037"/>
            <a:ext cx="9536113" cy="581141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What Does This Look Like in Code?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9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Aside: decomposition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5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How do we get those weights?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0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012108" y="7117157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31880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16204" y="5957597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3473" y="59698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462581" y="5965791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159137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84078" y="5973986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55397" y="6469768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38117" y="6211634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34138" y="67524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655635" y="4400590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75766" y="4359616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27901" y="4310447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76713" y="4359616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83307" y="2646909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66322" y="2659202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3354" y="1184143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3245657" y="5494593"/>
            <a:ext cx="258136" cy="143818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393164" y="5322503"/>
            <a:ext cx="376960" cy="127428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368579" y="5433132"/>
            <a:ext cx="803089" cy="157749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405456" y="5359379"/>
            <a:ext cx="1171854" cy="12701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618048" y="5261042"/>
            <a:ext cx="270423" cy="108171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859794" y="5310211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60561" y="5310211"/>
            <a:ext cx="249945" cy="103664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146607" y="5236458"/>
            <a:ext cx="446619" cy="8522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417515" y="5318407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745301" y="5359379"/>
            <a:ext cx="331893" cy="73753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69235" y="5310210"/>
            <a:ext cx="381053" cy="104483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671547" y="5371672"/>
            <a:ext cx="135219" cy="9710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384496" y="5211873"/>
            <a:ext cx="1696313" cy="145048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085149" y="5322503"/>
            <a:ext cx="1302965" cy="13152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15733" y="5334794"/>
            <a:ext cx="2212583" cy="15856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863892" y="5371671"/>
            <a:ext cx="1647144" cy="1610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196493" y="3577017"/>
            <a:ext cx="479390" cy="7498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48273" y="3638477"/>
            <a:ext cx="159794" cy="6146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4192154" y="356472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818577" y="354833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577070" y="1925772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114309" y="1954452"/>
            <a:ext cx="532655" cy="72114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Neural </a:t>
            </a:r>
            <a:r>
              <a:rPr lang="en-US" altLang="zh-CN" sz="4409" b="1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1811" y="1475058"/>
            <a:ext cx="2224880" cy="11228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</a:t>
            </a:r>
            <a:r>
              <a:rPr lang="en-US" smtClean="0"/>
              <a:t>node represents a neuron (or a vector of neurons)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11926" y="1483253"/>
            <a:ext cx="2224880" cy="11228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edge represents the weight of the 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Forward Pass…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51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012108" y="7117157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31880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16204" y="5957597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3473" y="59698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462581" y="5965791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159137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84078" y="5973986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55397" y="6469768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38117" y="6211634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34138" y="67524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655635" y="4400590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75766" y="4359616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27901" y="4310447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76713" y="4359616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83307" y="2646909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66322" y="2659202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3354" y="1184143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3245657" y="5494593"/>
            <a:ext cx="258136" cy="143818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393164" y="5322503"/>
            <a:ext cx="376960" cy="127428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368579" y="5433132"/>
            <a:ext cx="803089" cy="157749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405456" y="5359379"/>
            <a:ext cx="1171854" cy="12701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618048" y="5261042"/>
            <a:ext cx="270423" cy="108171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859794" y="5310211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60561" y="5310211"/>
            <a:ext cx="249945" cy="103664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146607" y="5236458"/>
            <a:ext cx="446619" cy="8522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417515" y="5318407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745301" y="5359379"/>
            <a:ext cx="331893" cy="73753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69235" y="5310210"/>
            <a:ext cx="381053" cy="104483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671547" y="5371672"/>
            <a:ext cx="135219" cy="9710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384496" y="5211873"/>
            <a:ext cx="1696313" cy="145048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085149" y="5322503"/>
            <a:ext cx="1302965" cy="13152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15733" y="5334794"/>
            <a:ext cx="2212583" cy="15856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863892" y="5371671"/>
            <a:ext cx="1647144" cy="1610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196493" y="3577017"/>
            <a:ext cx="479390" cy="7498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48273" y="3638477"/>
            <a:ext cx="159794" cy="6146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4192154" y="356472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818577" y="354833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577070" y="1925772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114309" y="1954452"/>
            <a:ext cx="532655" cy="72114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Forward Pass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1811" y="1475058"/>
            <a:ext cx="2224880" cy="11228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</a:t>
            </a:r>
            <a:r>
              <a:rPr lang="en-US" smtClean="0"/>
              <a:t>node represents a neuron (or a vector of neurons)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11926" y="1483253"/>
            <a:ext cx="2224880" cy="11228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edge represents the weight of the interaction</a:t>
            </a:r>
            <a:endParaRPr lang="en-US" dirty="0"/>
          </a:p>
        </p:txBody>
      </p:sp>
      <p:pic>
        <p:nvPicPr>
          <p:cNvPr id="49" name="Picture 4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542">
            <a:off x="854833" y="5805994"/>
            <a:ext cx="1756288" cy="10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6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012108" y="7117157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31880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16204" y="5957597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3473" y="59698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462581" y="5965791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159137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84078" y="5973986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55397" y="6469768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38117" y="6211634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34138" y="67524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655635" y="4400590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75766" y="4359616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27901" y="4310447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76713" y="4359616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83307" y="2646909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66322" y="2659202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3354" y="1184143"/>
            <a:ext cx="885035" cy="885035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3245657" y="5494593"/>
            <a:ext cx="258136" cy="143818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393164" y="5322503"/>
            <a:ext cx="376960" cy="127428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368579" y="5433132"/>
            <a:ext cx="803089" cy="157749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405456" y="5359379"/>
            <a:ext cx="1171854" cy="12701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618048" y="5261042"/>
            <a:ext cx="270423" cy="108171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859794" y="5310211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60561" y="5310211"/>
            <a:ext cx="249945" cy="103664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146607" y="5236458"/>
            <a:ext cx="446619" cy="8522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417515" y="5318407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745301" y="5359379"/>
            <a:ext cx="331893" cy="73753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69235" y="5310210"/>
            <a:ext cx="381053" cy="104483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671547" y="5371672"/>
            <a:ext cx="135219" cy="9710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384496" y="5211873"/>
            <a:ext cx="1696313" cy="145048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085149" y="5322503"/>
            <a:ext cx="1302965" cy="13152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15733" y="5334794"/>
            <a:ext cx="2212583" cy="15856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863892" y="5371671"/>
            <a:ext cx="1647144" cy="1610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196493" y="3577017"/>
            <a:ext cx="479390" cy="7498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48273" y="3638477"/>
            <a:ext cx="159794" cy="6146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4192154" y="356472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818577" y="354833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577070" y="1925772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114309" y="1954452"/>
            <a:ext cx="532655" cy="72114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Forward Pass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1811" y="1475058"/>
            <a:ext cx="2224880" cy="11228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</a:t>
            </a:r>
            <a:r>
              <a:rPr lang="en-US" smtClean="0"/>
              <a:t>node represents a neuron (or a vector of neurons)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11926" y="1483253"/>
            <a:ext cx="2224880" cy="11228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edge represents the weight of the interaction</a:t>
            </a:r>
            <a:endParaRPr lang="en-US" dirty="0"/>
          </a:p>
        </p:txBody>
      </p:sp>
      <p:pic>
        <p:nvPicPr>
          <p:cNvPr id="47" name="Picture 4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542">
            <a:off x="854833" y="5805994"/>
            <a:ext cx="1756288" cy="10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012108" y="7117157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31880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16204" y="5957597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3473" y="59698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462581" y="5965791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159137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84078" y="5973986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55397" y="6469768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38117" y="6211634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34138" y="67524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655635" y="4400590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75766" y="4359616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27901" y="4310447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76713" y="4359616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83307" y="2646909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66322" y="2659202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3354" y="1184143"/>
            <a:ext cx="885035" cy="885035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3245657" y="5494593"/>
            <a:ext cx="258136" cy="143818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393164" y="5322503"/>
            <a:ext cx="376960" cy="127428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368579" y="5433132"/>
            <a:ext cx="803089" cy="157749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405456" y="5359379"/>
            <a:ext cx="1171854" cy="12701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618048" y="5261042"/>
            <a:ext cx="270423" cy="108171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859794" y="5310211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60561" y="5310211"/>
            <a:ext cx="249945" cy="103664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146607" y="5236458"/>
            <a:ext cx="446619" cy="8522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417515" y="5318407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745301" y="5359379"/>
            <a:ext cx="331893" cy="73753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69235" y="5310210"/>
            <a:ext cx="381053" cy="104483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671547" y="5371672"/>
            <a:ext cx="135219" cy="9710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384496" y="5211873"/>
            <a:ext cx="1696313" cy="145048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085149" y="5322503"/>
            <a:ext cx="1302965" cy="13152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15733" y="5334794"/>
            <a:ext cx="2212583" cy="15856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863892" y="5371671"/>
            <a:ext cx="1647144" cy="1610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196493" y="3577017"/>
            <a:ext cx="479390" cy="7498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48273" y="3638477"/>
            <a:ext cx="159794" cy="6146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4192154" y="356472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818577" y="354833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577070" y="1925772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114309" y="1954452"/>
            <a:ext cx="532655" cy="72114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Forward Pass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1811" y="1475058"/>
            <a:ext cx="2224880" cy="11228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</a:t>
            </a:r>
            <a:r>
              <a:rPr lang="en-US" smtClean="0"/>
              <a:t>node represents a neuron (or a vector of neurons)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11926" y="1483253"/>
            <a:ext cx="2224880" cy="11228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edge represents the weight of the interaction</a:t>
            </a:r>
            <a:endParaRPr lang="en-US" dirty="0"/>
          </a:p>
        </p:txBody>
      </p:sp>
      <p:pic>
        <p:nvPicPr>
          <p:cNvPr id="47" name="Picture 4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542">
            <a:off x="854833" y="5805994"/>
            <a:ext cx="1756288" cy="10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529" y="-1"/>
            <a:ext cx="10163563" cy="75596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984"/>
          </a:p>
        </p:txBody>
      </p:sp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1154112" y="3527849"/>
            <a:ext cx="770678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968" dirty="0" smtClean="0">
                <a:solidFill>
                  <a:schemeClr val="bg1"/>
                </a:solidFill>
              </a:rPr>
              <a:t>Whose job is it to put the </a:t>
            </a:r>
            <a:r>
              <a:rPr lang="en-US" altLang="en-US" sz="3968" dirty="0" err="1" smtClean="0">
                <a:solidFill>
                  <a:schemeClr val="bg1"/>
                </a:solidFill>
              </a:rPr>
              <a:t>imges</a:t>
            </a:r>
            <a:r>
              <a:rPr lang="en-US" altLang="en-US" sz="3968" dirty="0" smtClean="0">
                <a:solidFill>
                  <a:schemeClr val="bg1"/>
                </a:solidFill>
              </a:rPr>
              <a:t> on the screen?</a:t>
            </a:r>
            <a:endParaRPr lang="en-US" altLang="en-US" sz="396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8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012108" y="7117157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31880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16204" y="5957597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3473" y="59698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462581" y="5965791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159137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84078" y="5973986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55397" y="6469768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38117" y="6211634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34138" y="67524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655635" y="4400590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75766" y="4359616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27901" y="4310447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76713" y="4359616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83307" y="2646909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66322" y="2659202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3354" y="1184143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3245657" y="5494593"/>
            <a:ext cx="258136" cy="143818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393164" y="5322503"/>
            <a:ext cx="376960" cy="127428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368579" y="5433132"/>
            <a:ext cx="803089" cy="157749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405456" y="5359379"/>
            <a:ext cx="1171854" cy="12701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618048" y="5261042"/>
            <a:ext cx="270423" cy="108171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859794" y="5310211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60561" y="5310211"/>
            <a:ext cx="249945" cy="103664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146607" y="5236458"/>
            <a:ext cx="446619" cy="8522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417515" y="5318407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745301" y="5359379"/>
            <a:ext cx="331893" cy="73753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69235" y="5310210"/>
            <a:ext cx="381053" cy="104483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671547" y="5371672"/>
            <a:ext cx="135219" cy="9710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384496" y="5211873"/>
            <a:ext cx="1696313" cy="145048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085149" y="5322503"/>
            <a:ext cx="1302965" cy="13152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15733" y="5334794"/>
            <a:ext cx="2212583" cy="15856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863892" y="5371671"/>
            <a:ext cx="1647144" cy="1610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196493" y="3577017"/>
            <a:ext cx="479390" cy="7498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48273" y="3638477"/>
            <a:ext cx="159794" cy="6146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4192154" y="356472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818577" y="354833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577070" y="1925772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114309" y="1954452"/>
            <a:ext cx="532655" cy="72114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Forward Pass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1811" y="1475058"/>
            <a:ext cx="2224880" cy="11228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</a:t>
            </a:r>
            <a:r>
              <a:rPr lang="en-US" smtClean="0"/>
              <a:t>node represents a neuron (or a vector of neurons)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211926" y="1483253"/>
            <a:ext cx="2224880" cy="11228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edge represents the weight of the interaction</a:t>
            </a:r>
            <a:endParaRPr lang="en-US" dirty="0"/>
          </a:p>
        </p:txBody>
      </p:sp>
      <p:pic>
        <p:nvPicPr>
          <p:cNvPr id="47" name="Picture 4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542">
            <a:off x="854833" y="5805994"/>
            <a:ext cx="1756288" cy="10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Backward Pass…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012108" y="7117157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31880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16204" y="5957597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3473" y="59698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462581" y="5965791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159137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84078" y="5973986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55397" y="6469768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38117" y="6211634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34138" y="67524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655635" y="4400590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75766" y="4359616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27901" y="4310447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76713" y="4359616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83307" y="2646909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66322" y="2659202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3354" y="1184143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3245657" y="5494593"/>
            <a:ext cx="258136" cy="143818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393164" y="5322503"/>
            <a:ext cx="376960" cy="127428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368579" y="5433132"/>
            <a:ext cx="803089" cy="157749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405456" y="5359379"/>
            <a:ext cx="1171854" cy="12701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618048" y="5261042"/>
            <a:ext cx="270423" cy="108171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859794" y="5310211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60561" y="5310211"/>
            <a:ext cx="249945" cy="103664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146607" y="5236458"/>
            <a:ext cx="446619" cy="8522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417515" y="5318407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745301" y="5359379"/>
            <a:ext cx="331893" cy="73753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69235" y="5310210"/>
            <a:ext cx="381053" cy="104483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671547" y="5371672"/>
            <a:ext cx="135219" cy="9710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384496" y="5211873"/>
            <a:ext cx="1696313" cy="145048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085149" y="5322503"/>
            <a:ext cx="1302965" cy="13152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15733" y="5334794"/>
            <a:ext cx="2212583" cy="15856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863892" y="5371671"/>
            <a:ext cx="1647144" cy="1610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196493" y="3577017"/>
            <a:ext cx="479390" cy="7498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48273" y="3638477"/>
            <a:ext cx="159794" cy="6146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4192154" y="356472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818577" y="354833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577070" y="1925772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114309" y="1954452"/>
            <a:ext cx="532655" cy="72114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Backward Pass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09610" y="1249703"/>
            <a:ext cx="2437944" cy="6076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image had </a:t>
            </a:r>
            <a:r>
              <a:rPr lang="en-US" smtClean="0"/>
              <a:t>a 0 but </a:t>
            </a:r>
            <a:r>
              <a:rPr lang="en-US" dirty="0" smtClean="0"/>
              <a:t>we predicted a 1</a:t>
            </a:r>
            <a:endParaRPr lang="en-US" dirty="0"/>
          </a:p>
        </p:txBody>
      </p:sp>
      <p:pic>
        <p:nvPicPr>
          <p:cNvPr id="47" name="Picture 4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542">
            <a:off x="854833" y="5805994"/>
            <a:ext cx="1756288" cy="10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012108" y="7117157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31880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16204" y="5957597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3473" y="59698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462581" y="5965791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159137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84078" y="5973986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55397" y="6469768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38117" y="6211634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34138" y="67524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655635" y="4400590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75766" y="4359616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27901" y="4310447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76713" y="4359616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83307" y="2646909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66322" y="2659202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3354" y="1184143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3245657" y="5494593"/>
            <a:ext cx="258136" cy="143818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393164" y="5322503"/>
            <a:ext cx="376960" cy="127428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368579" y="5433132"/>
            <a:ext cx="803089" cy="157749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405456" y="5359379"/>
            <a:ext cx="1171854" cy="12701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618048" y="5261042"/>
            <a:ext cx="270423" cy="108171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859794" y="5310211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60561" y="5310211"/>
            <a:ext cx="249945" cy="103664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146607" y="5236458"/>
            <a:ext cx="446619" cy="8522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417515" y="5318407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745301" y="5359379"/>
            <a:ext cx="331893" cy="73753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69235" y="5310210"/>
            <a:ext cx="381053" cy="104483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671547" y="5371672"/>
            <a:ext cx="135219" cy="9710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384496" y="5211873"/>
            <a:ext cx="1696313" cy="145048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085149" y="5322503"/>
            <a:ext cx="1302965" cy="13152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15733" y="5334794"/>
            <a:ext cx="2212583" cy="15856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863892" y="5371671"/>
            <a:ext cx="1647144" cy="1610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196493" y="3577017"/>
            <a:ext cx="479390" cy="7498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48273" y="3638477"/>
            <a:ext cx="159794" cy="6146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4192154" y="356472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818577" y="354833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577070" y="1925772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114309" y="1954452"/>
            <a:ext cx="532655" cy="72114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Backward Pass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09610" y="1249703"/>
            <a:ext cx="2437944" cy="6076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image had a 0 but we predicted a 1</a:t>
            </a:r>
            <a:endParaRPr lang="en-US" dirty="0"/>
          </a:p>
        </p:txBody>
      </p:sp>
      <p:pic>
        <p:nvPicPr>
          <p:cNvPr id="47" name="Picture 4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542">
            <a:off x="854833" y="5805994"/>
            <a:ext cx="1756288" cy="10482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99520" y="1429987"/>
            <a:ext cx="2724761" cy="8652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start by making our </a:t>
            </a:r>
            <a:r>
              <a:rPr lang="en-US" dirty="0" err="1" smtClean="0"/>
              <a:t>missprediction</a:t>
            </a:r>
            <a:r>
              <a:rPr lang="en-US" dirty="0" smtClean="0"/>
              <a:t> a numerical “loss”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5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012108" y="7117157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031880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16204" y="5957597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3473" y="59698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462581" y="5965791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159137" y="5986279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84078" y="5973986"/>
            <a:ext cx="1163656" cy="11636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55397" y="6469768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38117" y="6211634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34138" y="6752489"/>
            <a:ext cx="30361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655635" y="4400590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75766" y="4359616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27901" y="4310447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76713" y="4359616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483307" y="2646909"/>
            <a:ext cx="885035" cy="8850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66322" y="2659202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63354" y="1184143"/>
            <a:ext cx="885035" cy="88503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3245657" y="5494593"/>
            <a:ext cx="258136" cy="143818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393164" y="5322503"/>
            <a:ext cx="376960" cy="127428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368579" y="5433132"/>
            <a:ext cx="803089" cy="157749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405456" y="5359379"/>
            <a:ext cx="1171854" cy="12701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618048" y="5261042"/>
            <a:ext cx="270423" cy="108171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859794" y="5310211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60561" y="5310211"/>
            <a:ext cx="249945" cy="103664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146607" y="5236458"/>
            <a:ext cx="446619" cy="85225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417515" y="5318407"/>
            <a:ext cx="151598" cy="7580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745301" y="5359379"/>
            <a:ext cx="331893" cy="73753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69235" y="5310210"/>
            <a:ext cx="381053" cy="104483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4671547" y="5371672"/>
            <a:ext cx="135219" cy="9710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384496" y="5211873"/>
            <a:ext cx="1696313" cy="145048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085149" y="5322503"/>
            <a:ext cx="1302965" cy="13152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15733" y="5334794"/>
            <a:ext cx="2212583" cy="158569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863892" y="5371671"/>
            <a:ext cx="1647144" cy="1610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196493" y="3577017"/>
            <a:ext cx="479390" cy="74982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048273" y="3638477"/>
            <a:ext cx="159794" cy="61461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4192154" y="3564725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818577" y="3548335"/>
            <a:ext cx="405645" cy="68836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5577070" y="1925772"/>
            <a:ext cx="405645" cy="68836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114309" y="1954452"/>
            <a:ext cx="532655" cy="72114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Backward Pass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09610" y="1249703"/>
            <a:ext cx="2437944" cy="6076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image had a 0 but we predicted a 1</a:t>
            </a:r>
            <a:endParaRPr lang="en-US" dirty="0"/>
          </a:p>
        </p:txBody>
      </p:sp>
      <p:pic>
        <p:nvPicPr>
          <p:cNvPr id="47" name="Picture 4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542">
            <a:off x="854833" y="5805994"/>
            <a:ext cx="1756288" cy="10482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99520" y="1429987"/>
            <a:ext cx="2724761" cy="8652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start by making our </a:t>
            </a:r>
            <a:r>
              <a:rPr lang="en-US" dirty="0" err="1" smtClean="0"/>
              <a:t>missprediction</a:t>
            </a:r>
            <a:r>
              <a:rPr lang="en-US" dirty="0" smtClean="0"/>
              <a:t> a numerical “loss”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707" y="3318881"/>
            <a:ext cx="1961293" cy="7715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0609" y="2470723"/>
            <a:ext cx="261822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</a:t>
            </a:r>
            <a:r>
              <a:rPr lang="en-US" smtClean="0"/>
              <a:t>edge weight we calculate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9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Gradient of output layer </a:t>
            </a:r>
            <a:r>
              <a:rPr lang="en-US" altLang="zh-CN" sz="4409" b="1" dirty="0" err="1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params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092482" y="2183906"/>
            <a:ext cx="781166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28508"/>
          <a:stretch/>
        </p:blipFill>
        <p:spPr>
          <a:xfrm>
            <a:off x="2148618" y="6299729"/>
            <a:ext cx="2051730" cy="8959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17364"/>
          <a:stretch/>
        </p:blipFill>
        <p:spPr>
          <a:xfrm>
            <a:off x="2184435" y="5123779"/>
            <a:ext cx="4002737" cy="9799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11" y="3611844"/>
            <a:ext cx="9351598" cy="12179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384" y="2351898"/>
            <a:ext cx="2813879" cy="12179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20922955">
            <a:off x="5871410" y="6319167"/>
            <a:ext cx="3102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That looks scarier than it is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388" y="1091952"/>
            <a:ext cx="3331857" cy="90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1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47" y="2771881"/>
            <a:ext cx="6271730" cy="201591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Chain Rule Down the </a:t>
            </a:r>
            <a:r>
              <a:rPr lang="en-US" altLang="zh-CN" sz="4409" b="1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87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8"/>
            <a:ext cx="10667541" cy="1228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Artificial Neurons: 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One of the greatest </a:t>
            </a:r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decompositions of our lifetimes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39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model.calculatePartialDerivative</a:t>
            </a:r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(data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)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9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model.update</a:t>
            </a:r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(data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)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44912" y="1036637"/>
            <a:ext cx="1530927" cy="1295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Simulator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44912" y="2560637"/>
            <a:ext cx="1530927" cy="1295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FishTank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68712" y="40846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21112" y="42370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3512" y="43894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Fish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Architecture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01912" y="5913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87912" y="59896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54312" y="60658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06712" y="62182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img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40312" y="61420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192712" y="6294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386388" y="1700213"/>
            <a:ext cx="490745" cy="1643145"/>
          </a:xfrm>
          <a:custGeom>
            <a:avLst/>
            <a:gdLst>
              <a:gd name="connsiteX0" fmla="*/ 0 w 490745"/>
              <a:gd name="connsiteY0" fmla="*/ 0 h 1643145"/>
              <a:gd name="connsiteX1" fmla="*/ 100012 w 490745"/>
              <a:gd name="connsiteY1" fmla="*/ 28575 h 1643145"/>
              <a:gd name="connsiteX2" fmla="*/ 200025 w 490745"/>
              <a:gd name="connsiteY2" fmla="*/ 157162 h 1643145"/>
              <a:gd name="connsiteX3" fmla="*/ 271462 w 490745"/>
              <a:gd name="connsiteY3" fmla="*/ 242887 h 1643145"/>
              <a:gd name="connsiteX4" fmla="*/ 314325 w 490745"/>
              <a:gd name="connsiteY4" fmla="*/ 328612 h 1643145"/>
              <a:gd name="connsiteX5" fmla="*/ 342900 w 490745"/>
              <a:gd name="connsiteY5" fmla="*/ 385762 h 1643145"/>
              <a:gd name="connsiteX6" fmla="*/ 400050 w 490745"/>
              <a:gd name="connsiteY6" fmla="*/ 471487 h 1643145"/>
              <a:gd name="connsiteX7" fmla="*/ 428625 w 490745"/>
              <a:gd name="connsiteY7" fmla="*/ 514350 h 1643145"/>
              <a:gd name="connsiteX8" fmla="*/ 442912 w 490745"/>
              <a:gd name="connsiteY8" fmla="*/ 557212 h 1643145"/>
              <a:gd name="connsiteX9" fmla="*/ 485775 w 490745"/>
              <a:gd name="connsiteY9" fmla="*/ 642937 h 1643145"/>
              <a:gd name="connsiteX10" fmla="*/ 457200 w 490745"/>
              <a:gd name="connsiteY10" fmla="*/ 1071562 h 1643145"/>
              <a:gd name="connsiteX11" fmla="*/ 428625 w 490745"/>
              <a:gd name="connsiteY11" fmla="*/ 1128712 h 1643145"/>
              <a:gd name="connsiteX12" fmla="*/ 400050 w 490745"/>
              <a:gd name="connsiteY12" fmla="*/ 1171575 h 1643145"/>
              <a:gd name="connsiteX13" fmla="*/ 357187 w 490745"/>
              <a:gd name="connsiteY13" fmla="*/ 1214437 h 1643145"/>
              <a:gd name="connsiteX14" fmla="*/ 257175 w 490745"/>
              <a:gd name="connsiteY14" fmla="*/ 1328737 h 1643145"/>
              <a:gd name="connsiteX15" fmla="*/ 185737 w 490745"/>
              <a:gd name="connsiteY15" fmla="*/ 1400175 h 1643145"/>
              <a:gd name="connsiteX16" fmla="*/ 142875 w 490745"/>
              <a:gd name="connsiteY16" fmla="*/ 1443037 h 1643145"/>
              <a:gd name="connsiteX17" fmla="*/ 57150 w 490745"/>
              <a:gd name="connsiteY17" fmla="*/ 1471612 h 1643145"/>
              <a:gd name="connsiteX18" fmla="*/ 14287 w 490745"/>
              <a:gd name="connsiteY18" fmla="*/ 1457325 h 1643145"/>
              <a:gd name="connsiteX19" fmla="*/ 28575 w 490745"/>
              <a:gd name="connsiteY19" fmla="*/ 1400175 h 1643145"/>
              <a:gd name="connsiteX20" fmla="*/ 42862 w 490745"/>
              <a:gd name="connsiteY20" fmla="*/ 1357312 h 1643145"/>
              <a:gd name="connsiteX21" fmla="*/ 57150 w 490745"/>
              <a:gd name="connsiteY21" fmla="*/ 1300162 h 1643145"/>
              <a:gd name="connsiteX22" fmla="*/ 85725 w 490745"/>
              <a:gd name="connsiteY22" fmla="*/ 1228725 h 1643145"/>
              <a:gd name="connsiteX23" fmla="*/ 114300 w 490745"/>
              <a:gd name="connsiteY23" fmla="*/ 1143000 h 1643145"/>
              <a:gd name="connsiteX24" fmla="*/ 100012 w 490745"/>
              <a:gd name="connsiteY24" fmla="*/ 1271587 h 1643145"/>
              <a:gd name="connsiteX25" fmla="*/ 57150 w 490745"/>
              <a:gd name="connsiteY25" fmla="*/ 1414462 h 1643145"/>
              <a:gd name="connsiteX26" fmla="*/ 28575 w 490745"/>
              <a:gd name="connsiteY26" fmla="*/ 1457325 h 1643145"/>
              <a:gd name="connsiteX27" fmla="*/ 100012 w 490745"/>
              <a:gd name="connsiteY27" fmla="*/ 1543050 h 1643145"/>
              <a:gd name="connsiteX28" fmla="*/ 185737 w 490745"/>
              <a:gd name="connsiteY28" fmla="*/ 1600200 h 1643145"/>
              <a:gd name="connsiteX29" fmla="*/ 228600 w 490745"/>
              <a:gd name="connsiteY29" fmla="*/ 1643062 h 164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0745" h="1643145">
                <a:moveTo>
                  <a:pt x="0" y="0"/>
                </a:moveTo>
                <a:cubicBezTo>
                  <a:pt x="7626" y="1906"/>
                  <a:pt x="87711" y="20374"/>
                  <a:pt x="100012" y="28575"/>
                </a:cubicBezTo>
                <a:cubicBezTo>
                  <a:pt x="140302" y="55435"/>
                  <a:pt x="177315" y="123097"/>
                  <a:pt x="200025" y="157162"/>
                </a:cubicBezTo>
                <a:cubicBezTo>
                  <a:pt x="239809" y="216838"/>
                  <a:pt x="216457" y="187882"/>
                  <a:pt x="271462" y="242887"/>
                </a:cubicBezTo>
                <a:cubicBezTo>
                  <a:pt x="297659" y="321475"/>
                  <a:pt x="270009" y="251060"/>
                  <a:pt x="314325" y="328612"/>
                </a:cubicBezTo>
                <a:cubicBezTo>
                  <a:pt x="324892" y="347104"/>
                  <a:pt x="331942" y="367499"/>
                  <a:pt x="342900" y="385762"/>
                </a:cubicBezTo>
                <a:cubicBezTo>
                  <a:pt x="360569" y="415211"/>
                  <a:pt x="381000" y="442912"/>
                  <a:pt x="400050" y="471487"/>
                </a:cubicBezTo>
                <a:lnTo>
                  <a:pt x="428625" y="514350"/>
                </a:lnTo>
                <a:cubicBezTo>
                  <a:pt x="433387" y="528637"/>
                  <a:pt x="436177" y="543742"/>
                  <a:pt x="442912" y="557212"/>
                </a:cubicBezTo>
                <a:cubicBezTo>
                  <a:pt x="498309" y="668006"/>
                  <a:pt x="449860" y="535196"/>
                  <a:pt x="485775" y="642937"/>
                </a:cubicBezTo>
                <a:cubicBezTo>
                  <a:pt x="483627" y="700944"/>
                  <a:pt x="510691" y="946749"/>
                  <a:pt x="457200" y="1071562"/>
                </a:cubicBezTo>
                <a:cubicBezTo>
                  <a:pt x="448810" y="1091138"/>
                  <a:pt x="439192" y="1110220"/>
                  <a:pt x="428625" y="1128712"/>
                </a:cubicBezTo>
                <a:cubicBezTo>
                  <a:pt x="420106" y="1143621"/>
                  <a:pt x="411043" y="1158383"/>
                  <a:pt x="400050" y="1171575"/>
                </a:cubicBezTo>
                <a:cubicBezTo>
                  <a:pt x="387115" y="1187097"/>
                  <a:pt x="369592" y="1198488"/>
                  <a:pt x="357187" y="1214437"/>
                </a:cubicBezTo>
                <a:cubicBezTo>
                  <a:pt x="267430" y="1329837"/>
                  <a:pt x="340153" y="1273418"/>
                  <a:pt x="257175" y="1328737"/>
                </a:cubicBezTo>
                <a:cubicBezTo>
                  <a:pt x="204788" y="1407319"/>
                  <a:pt x="257175" y="1340644"/>
                  <a:pt x="185737" y="1400175"/>
                </a:cubicBezTo>
                <a:cubicBezTo>
                  <a:pt x="170215" y="1413110"/>
                  <a:pt x="160538" y="1433224"/>
                  <a:pt x="142875" y="1443037"/>
                </a:cubicBezTo>
                <a:cubicBezTo>
                  <a:pt x="116545" y="1457665"/>
                  <a:pt x="57150" y="1471612"/>
                  <a:pt x="57150" y="1471612"/>
                </a:cubicBezTo>
                <a:cubicBezTo>
                  <a:pt x="42862" y="1466850"/>
                  <a:pt x="19880" y="1471308"/>
                  <a:pt x="14287" y="1457325"/>
                </a:cubicBezTo>
                <a:cubicBezTo>
                  <a:pt x="6994" y="1439093"/>
                  <a:pt x="23181" y="1419056"/>
                  <a:pt x="28575" y="1400175"/>
                </a:cubicBezTo>
                <a:cubicBezTo>
                  <a:pt x="32712" y="1385694"/>
                  <a:pt x="38725" y="1371793"/>
                  <a:pt x="42862" y="1357312"/>
                </a:cubicBezTo>
                <a:cubicBezTo>
                  <a:pt x="48256" y="1338431"/>
                  <a:pt x="50940" y="1318791"/>
                  <a:pt x="57150" y="1300162"/>
                </a:cubicBezTo>
                <a:cubicBezTo>
                  <a:pt x="65260" y="1275831"/>
                  <a:pt x="76960" y="1252828"/>
                  <a:pt x="85725" y="1228725"/>
                </a:cubicBezTo>
                <a:cubicBezTo>
                  <a:pt x="96019" y="1200418"/>
                  <a:pt x="114300" y="1143000"/>
                  <a:pt x="114300" y="1143000"/>
                </a:cubicBezTo>
                <a:cubicBezTo>
                  <a:pt x="140493" y="1221582"/>
                  <a:pt x="128586" y="1157285"/>
                  <a:pt x="100012" y="1271587"/>
                </a:cubicBezTo>
                <a:cubicBezTo>
                  <a:pt x="92025" y="1303536"/>
                  <a:pt x="71065" y="1393589"/>
                  <a:pt x="57150" y="1414462"/>
                </a:cubicBezTo>
                <a:lnTo>
                  <a:pt x="28575" y="1457325"/>
                </a:lnTo>
                <a:cubicBezTo>
                  <a:pt x="49441" y="1519923"/>
                  <a:pt x="32318" y="1495664"/>
                  <a:pt x="100012" y="1543050"/>
                </a:cubicBezTo>
                <a:cubicBezTo>
                  <a:pt x="128147" y="1562744"/>
                  <a:pt x="185737" y="1600200"/>
                  <a:pt x="185737" y="1600200"/>
                </a:cubicBezTo>
                <a:cubicBezTo>
                  <a:pt x="216954" y="1647025"/>
                  <a:pt x="197141" y="1643062"/>
                  <a:pt x="228600" y="164306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357813" y="3529013"/>
            <a:ext cx="685800" cy="1528845"/>
          </a:xfrm>
          <a:custGeom>
            <a:avLst/>
            <a:gdLst>
              <a:gd name="connsiteX0" fmla="*/ 0 w 685800"/>
              <a:gd name="connsiteY0" fmla="*/ 0 h 1528845"/>
              <a:gd name="connsiteX1" fmla="*/ 57150 w 685800"/>
              <a:gd name="connsiteY1" fmla="*/ 14287 h 1528845"/>
              <a:gd name="connsiteX2" fmla="*/ 185737 w 685800"/>
              <a:gd name="connsiteY2" fmla="*/ 28575 h 1528845"/>
              <a:gd name="connsiteX3" fmla="*/ 228600 w 685800"/>
              <a:gd name="connsiteY3" fmla="*/ 57150 h 1528845"/>
              <a:gd name="connsiteX4" fmla="*/ 500062 w 685800"/>
              <a:gd name="connsiteY4" fmla="*/ 371475 h 1528845"/>
              <a:gd name="connsiteX5" fmla="*/ 600075 w 685800"/>
              <a:gd name="connsiteY5" fmla="*/ 500062 h 1528845"/>
              <a:gd name="connsiteX6" fmla="*/ 628650 w 685800"/>
              <a:gd name="connsiteY6" fmla="*/ 542925 h 1528845"/>
              <a:gd name="connsiteX7" fmla="*/ 685800 w 685800"/>
              <a:gd name="connsiteY7" fmla="*/ 685800 h 1528845"/>
              <a:gd name="connsiteX8" fmla="*/ 671512 w 685800"/>
              <a:gd name="connsiteY8" fmla="*/ 928687 h 1528845"/>
              <a:gd name="connsiteX9" fmla="*/ 600075 w 685800"/>
              <a:gd name="connsiteY9" fmla="*/ 1057275 h 1528845"/>
              <a:gd name="connsiteX10" fmla="*/ 514350 w 685800"/>
              <a:gd name="connsiteY10" fmla="*/ 1185862 h 1528845"/>
              <a:gd name="connsiteX11" fmla="*/ 485775 w 685800"/>
              <a:gd name="connsiteY11" fmla="*/ 1228725 h 1528845"/>
              <a:gd name="connsiteX12" fmla="*/ 442912 w 685800"/>
              <a:gd name="connsiteY12" fmla="*/ 1271587 h 1528845"/>
              <a:gd name="connsiteX13" fmla="*/ 371475 w 685800"/>
              <a:gd name="connsiteY13" fmla="*/ 1343025 h 1528845"/>
              <a:gd name="connsiteX14" fmla="*/ 285750 w 685800"/>
              <a:gd name="connsiteY14" fmla="*/ 1371600 h 1528845"/>
              <a:gd name="connsiteX15" fmla="*/ 314325 w 685800"/>
              <a:gd name="connsiteY15" fmla="*/ 1285875 h 1528845"/>
              <a:gd name="connsiteX16" fmla="*/ 328612 w 685800"/>
              <a:gd name="connsiteY16" fmla="*/ 1228725 h 1528845"/>
              <a:gd name="connsiteX17" fmla="*/ 385762 w 685800"/>
              <a:gd name="connsiteY17" fmla="*/ 1143000 h 1528845"/>
              <a:gd name="connsiteX18" fmla="*/ 357187 w 685800"/>
              <a:gd name="connsiteY18" fmla="*/ 1228725 h 1528845"/>
              <a:gd name="connsiteX19" fmla="*/ 342900 w 685800"/>
              <a:gd name="connsiteY19" fmla="*/ 1271587 h 1528845"/>
              <a:gd name="connsiteX20" fmla="*/ 314325 w 685800"/>
              <a:gd name="connsiteY20" fmla="*/ 1314450 h 1528845"/>
              <a:gd name="connsiteX21" fmla="*/ 285750 w 685800"/>
              <a:gd name="connsiteY21" fmla="*/ 1400175 h 1528845"/>
              <a:gd name="connsiteX22" fmla="*/ 271462 w 685800"/>
              <a:gd name="connsiteY22" fmla="*/ 1443037 h 1528845"/>
              <a:gd name="connsiteX23" fmla="*/ 314325 w 685800"/>
              <a:gd name="connsiteY23" fmla="*/ 1471612 h 1528845"/>
              <a:gd name="connsiteX24" fmla="*/ 357187 w 685800"/>
              <a:gd name="connsiteY24" fmla="*/ 1485900 h 1528845"/>
              <a:gd name="connsiteX25" fmla="*/ 400050 w 685800"/>
              <a:gd name="connsiteY25" fmla="*/ 1528762 h 152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5800" h="1528845">
                <a:moveTo>
                  <a:pt x="0" y="0"/>
                </a:moveTo>
                <a:cubicBezTo>
                  <a:pt x="19050" y="4762"/>
                  <a:pt x="37742" y="11301"/>
                  <a:pt x="57150" y="14287"/>
                </a:cubicBezTo>
                <a:cubicBezTo>
                  <a:pt x="99775" y="20845"/>
                  <a:pt x="143899" y="18115"/>
                  <a:pt x="185737" y="28575"/>
                </a:cubicBezTo>
                <a:cubicBezTo>
                  <a:pt x="202396" y="32740"/>
                  <a:pt x="216458" y="45008"/>
                  <a:pt x="228600" y="57150"/>
                </a:cubicBezTo>
                <a:cubicBezTo>
                  <a:pt x="704649" y="533197"/>
                  <a:pt x="342947" y="151513"/>
                  <a:pt x="500062" y="371475"/>
                </a:cubicBezTo>
                <a:cubicBezTo>
                  <a:pt x="531624" y="415661"/>
                  <a:pt x="567494" y="456621"/>
                  <a:pt x="600075" y="500062"/>
                </a:cubicBezTo>
                <a:cubicBezTo>
                  <a:pt x="610378" y="513799"/>
                  <a:pt x="621454" y="527334"/>
                  <a:pt x="628650" y="542925"/>
                </a:cubicBezTo>
                <a:cubicBezTo>
                  <a:pt x="650145" y="589498"/>
                  <a:pt x="685800" y="685800"/>
                  <a:pt x="685800" y="685800"/>
                </a:cubicBezTo>
                <a:cubicBezTo>
                  <a:pt x="681037" y="766762"/>
                  <a:pt x="679582" y="847987"/>
                  <a:pt x="671512" y="928687"/>
                </a:cubicBezTo>
                <a:cubicBezTo>
                  <a:pt x="667074" y="973068"/>
                  <a:pt x="618356" y="1029853"/>
                  <a:pt x="600075" y="1057275"/>
                </a:cubicBezTo>
                <a:lnTo>
                  <a:pt x="514350" y="1185862"/>
                </a:lnTo>
                <a:cubicBezTo>
                  <a:pt x="504825" y="1200150"/>
                  <a:pt x="497917" y="1216583"/>
                  <a:pt x="485775" y="1228725"/>
                </a:cubicBezTo>
                <a:cubicBezTo>
                  <a:pt x="471487" y="1243012"/>
                  <a:pt x="455847" y="1256065"/>
                  <a:pt x="442912" y="1271587"/>
                </a:cubicBezTo>
                <a:cubicBezTo>
                  <a:pt x="406492" y="1315290"/>
                  <a:pt x="426944" y="1318372"/>
                  <a:pt x="371475" y="1343025"/>
                </a:cubicBezTo>
                <a:cubicBezTo>
                  <a:pt x="343950" y="1355258"/>
                  <a:pt x="285750" y="1371600"/>
                  <a:pt x="285750" y="1371600"/>
                </a:cubicBezTo>
                <a:cubicBezTo>
                  <a:pt x="295275" y="1343025"/>
                  <a:pt x="307020" y="1315096"/>
                  <a:pt x="314325" y="1285875"/>
                </a:cubicBezTo>
                <a:cubicBezTo>
                  <a:pt x="319087" y="1266825"/>
                  <a:pt x="319830" y="1246288"/>
                  <a:pt x="328612" y="1228725"/>
                </a:cubicBezTo>
                <a:cubicBezTo>
                  <a:pt x="343971" y="1198008"/>
                  <a:pt x="385762" y="1143000"/>
                  <a:pt x="385762" y="1143000"/>
                </a:cubicBezTo>
                <a:lnTo>
                  <a:pt x="357187" y="1228725"/>
                </a:lnTo>
                <a:cubicBezTo>
                  <a:pt x="352425" y="1243012"/>
                  <a:pt x="351254" y="1259056"/>
                  <a:pt x="342900" y="1271587"/>
                </a:cubicBezTo>
                <a:cubicBezTo>
                  <a:pt x="333375" y="1285875"/>
                  <a:pt x="321299" y="1298758"/>
                  <a:pt x="314325" y="1314450"/>
                </a:cubicBezTo>
                <a:cubicBezTo>
                  <a:pt x="302092" y="1341975"/>
                  <a:pt x="295275" y="1371600"/>
                  <a:pt x="285750" y="1400175"/>
                </a:cubicBezTo>
                <a:lnTo>
                  <a:pt x="271462" y="1443037"/>
                </a:lnTo>
                <a:cubicBezTo>
                  <a:pt x="285750" y="1452562"/>
                  <a:pt x="298966" y="1463933"/>
                  <a:pt x="314325" y="1471612"/>
                </a:cubicBezTo>
                <a:cubicBezTo>
                  <a:pt x="327795" y="1478347"/>
                  <a:pt x="345427" y="1476492"/>
                  <a:pt x="357187" y="1485900"/>
                </a:cubicBezTo>
                <a:cubicBezTo>
                  <a:pt x="415718" y="1532725"/>
                  <a:pt x="361015" y="1528762"/>
                  <a:pt x="400050" y="1528762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414713" y="5572125"/>
            <a:ext cx="400050" cy="283732"/>
          </a:xfrm>
          <a:custGeom>
            <a:avLst/>
            <a:gdLst>
              <a:gd name="connsiteX0" fmla="*/ 400050 w 400050"/>
              <a:gd name="connsiteY0" fmla="*/ 0 h 283732"/>
              <a:gd name="connsiteX1" fmla="*/ 142875 w 400050"/>
              <a:gd name="connsiteY1" fmla="*/ 100013 h 283732"/>
              <a:gd name="connsiteX2" fmla="*/ 42862 w 400050"/>
              <a:gd name="connsiteY2" fmla="*/ 214313 h 283732"/>
              <a:gd name="connsiteX3" fmla="*/ 14287 w 400050"/>
              <a:gd name="connsiteY3" fmla="*/ 171450 h 283732"/>
              <a:gd name="connsiteX4" fmla="*/ 0 w 400050"/>
              <a:gd name="connsiteY4" fmla="*/ 100013 h 283732"/>
              <a:gd name="connsiteX5" fmla="*/ 14287 w 400050"/>
              <a:gd name="connsiteY5" fmla="*/ 142875 h 283732"/>
              <a:gd name="connsiteX6" fmla="*/ 242887 w 400050"/>
              <a:gd name="connsiteY6" fmla="*/ 271463 h 2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50" h="283732">
                <a:moveTo>
                  <a:pt x="400050" y="0"/>
                </a:moveTo>
                <a:cubicBezTo>
                  <a:pt x="281834" y="29554"/>
                  <a:pt x="256149" y="27193"/>
                  <a:pt x="142875" y="100013"/>
                </a:cubicBezTo>
                <a:cubicBezTo>
                  <a:pt x="107157" y="122974"/>
                  <a:pt x="68063" y="180712"/>
                  <a:pt x="42862" y="214313"/>
                </a:cubicBezTo>
                <a:cubicBezTo>
                  <a:pt x="33337" y="200025"/>
                  <a:pt x="20316" y="187528"/>
                  <a:pt x="14287" y="171450"/>
                </a:cubicBezTo>
                <a:cubicBezTo>
                  <a:pt x="5760" y="148712"/>
                  <a:pt x="0" y="124297"/>
                  <a:pt x="0" y="100013"/>
                </a:cubicBezTo>
                <a:cubicBezTo>
                  <a:pt x="0" y="84953"/>
                  <a:pt x="9525" y="128588"/>
                  <a:pt x="14287" y="142875"/>
                </a:cubicBezTo>
                <a:cubicBezTo>
                  <a:pt x="36464" y="342463"/>
                  <a:pt x="-14551" y="271463"/>
                  <a:pt x="242887" y="271463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586413" y="5600700"/>
            <a:ext cx="303545" cy="314666"/>
          </a:xfrm>
          <a:custGeom>
            <a:avLst/>
            <a:gdLst>
              <a:gd name="connsiteX0" fmla="*/ 0 w 303545"/>
              <a:gd name="connsiteY0" fmla="*/ 0 h 314666"/>
              <a:gd name="connsiteX1" fmla="*/ 142875 w 303545"/>
              <a:gd name="connsiteY1" fmla="*/ 128588 h 314666"/>
              <a:gd name="connsiteX2" fmla="*/ 200025 w 303545"/>
              <a:gd name="connsiteY2" fmla="*/ 271463 h 314666"/>
              <a:gd name="connsiteX3" fmla="*/ 242887 w 303545"/>
              <a:gd name="connsiteY3" fmla="*/ 285750 h 314666"/>
              <a:gd name="connsiteX4" fmla="*/ 257175 w 303545"/>
              <a:gd name="connsiteY4" fmla="*/ 242888 h 314666"/>
              <a:gd name="connsiteX5" fmla="*/ 300037 w 303545"/>
              <a:gd name="connsiteY5" fmla="*/ 200025 h 314666"/>
              <a:gd name="connsiteX6" fmla="*/ 257175 w 303545"/>
              <a:gd name="connsiteY6" fmla="*/ 228600 h 314666"/>
              <a:gd name="connsiteX7" fmla="*/ 214312 w 303545"/>
              <a:gd name="connsiteY7" fmla="*/ 271463 h 314666"/>
              <a:gd name="connsiteX8" fmla="*/ 171450 w 303545"/>
              <a:gd name="connsiteY8" fmla="*/ 285750 h 314666"/>
              <a:gd name="connsiteX9" fmla="*/ 128587 w 303545"/>
              <a:gd name="connsiteY9" fmla="*/ 314325 h 314666"/>
              <a:gd name="connsiteX10" fmla="*/ 100012 w 303545"/>
              <a:gd name="connsiteY10" fmla="*/ 271463 h 314666"/>
              <a:gd name="connsiteX11" fmla="*/ 14287 w 303545"/>
              <a:gd name="connsiteY11" fmla="*/ 200025 h 31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545" h="314666">
                <a:moveTo>
                  <a:pt x="0" y="0"/>
                </a:moveTo>
                <a:cubicBezTo>
                  <a:pt x="76743" y="38371"/>
                  <a:pt x="83861" y="32690"/>
                  <a:pt x="142875" y="128588"/>
                </a:cubicBezTo>
                <a:cubicBezTo>
                  <a:pt x="160730" y="157602"/>
                  <a:pt x="170323" y="241761"/>
                  <a:pt x="200025" y="271463"/>
                </a:cubicBezTo>
                <a:cubicBezTo>
                  <a:pt x="210674" y="282112"/>
                  <a:pt x="228600" y="280988"/>
                  <a:pt x="242887" y="285750"/>
                </a:cubicBezTo>
                <a:cubicBezTo>
                  <a:pt x="247650" y="271463"/>
                  <a:pt x="248821" y="255419"/>
                  <a:pt x="257175" y="242888"/>
                </a:cubicBezTo>
                <a:cubicBezTo>
                  <a:pt x="268383" y="226076"/>
                  <a:pt x="316849" y="188817"/>
                  <a:pt x="300037" y="200025"/>
                </a:cubicBezTo>
                <a:cubicBezTo>
                  <a:pt x="285750" y="209550"/>
                  <a:pt x="269317" y="216458"/>
                  <a:pt x="257175" y="228600"/>
                </a:cubicBezTo>
                <a:cubicBezTo>
                  <a:pt x="242887" y="242888"/>
                  <a:pt x="231124" y="260255"/>
                  <a:pt x="214312" y="271463"/>
                </a:cubicBezTo>
                <a:cubicBezTo>
                  <a:pt x="201781" y="279817"/>
                  <a:pt x="185737" y="280988"/>
                  <a:pt x="171450" y="285750"/>
                </a:cubicBezTo>
                <a:cubicBezTo>
                  <a:pt x="157162" y="295275"/>
                  <a:pt x="145425" y="317692"/>
                  <a:pt x="128587" y="314325"/>
                </a:cubicBezTo>
                <a:cubicBezTo>
                  <a:pt x="111749" y="310958"/>
                  <a:pt x="112935" y="282770"/>
                  <a:pt x="100012" y="271463"/>
                </a:cubicBezTo>
                <a:cubicBezTo>
                  <a:pt x="10324" y="192987"/>
                  <a:pt x="14287" y="251247"/>
                  <a:pt x="14287" y="2000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02312" y="1951037"/>
            <a:ext cx="1287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Has a tank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78512" y="3551237"/>
            <a:ext cx="164660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432FF"/>
                </a:solidFill>
              </a:rPr>
              <a:t>Has many fish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4712" y="5151437"/>
            <a:ext cx="13516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432FF"/>
                </a:solidFill>
              </a:rPr>
              <a:t>Has an </a:t>
            </a:r>
            <a:r>
              <a:rPr lang="en-US" dirty="0" err="1" smtClean="0">
                <a:solidFill>
                  <a:srgbClr val="0432FF"/>
                </a:solidFill>
              </a:rPr>
              <a:t>img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78512" y="5456237"/>
            <a:ext cx="128753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Has </a:t>
            </a:r>
            <a:r>
              <a:rPr lang="en-US" smtClean="0">
                <a:solidFill>
                  <a:srgbClr val="0432FF"/>
                </a:solidFill>
              </a:rPr>
              <a:t>a goal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0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7" y="2266194"/>
            <a:ext cx="9416843" cy="3289859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 bwMode="auto">
          <a:xfrm flipH="1">
            <a:off x="2268431" y="1931917"/>
            <a:ext cx="83996" cy="201591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9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Works for any number of layers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8283" y="1413597"/>
            <a:ext cx="315567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 between </a:t>
            </a:r>
            <a:r>
              <a:rPr lang="en-US" smtClean="0"/>
              <a:t>two neurons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543" y="6256706"/>
            <a:ext cx="1216924" cy="121692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409" b="1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Let’s Train!</a:t>
            </a:r>
            <a:endParaRPr lang="en-US" altLang="zh-CN" sz="4409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312" y="6779124"/>
            <a:ext cx="8226867" cy="37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84" dirty="0">
                <a:hlinkClick r:id="rId3"/>
              </a:rPr>
              <a:t>http://</a:t>
            </a:r>
            <a:r>
              <a:rPr lang="en-US" sz="1984" dirty="0" err="1">
                <a:hlinkClick r:id="rId3"/>
              </a:rPr>
              <a:t>cs.stanford.edu</a:t>
            </a:r>
            <a:r>
              <a:rPr lang="en-US" sz="1984" dirty="0">
                <a:hlinkClick r:id="rId3"/>
              </a:rPr>
              <a:t>/people/</a:t>
            </a:r>
            <a:r>
              <a:rPr lang="en-US" sz="1984" dirty="0" err="1">
                <a:hlinkClick r:id="rId3"/>
              </a:rPr>
              <a:t>karpathy</a:t>
            </a:r>
            <a:r>
              <a:rPr lang="en-US" sz="1984" dirty="0">
                <a:hlinkClick r:id="rId3"/>
              </a:rPr>
              <a:t>/</a:t>
            </a:r>
            <a:r>
              <a:rPr lang="en-US" sz="1984" dirty="0" err="1">
                <a:hlinkClick r:id="rId3"/>
              </a:rPr>
              <a:t>convnetjs</a:t>
            </a:r>
            <a:r>
              <a:rPr lang="en-US" sz="1984" dirty="0">
                <a:hlinkClick r:id="rId3"/>
              </a:rPr>
              <a:t>/demo/classify2d.html</a:t>
            </a:r>
            <a:endParaRPr lang="en-US" sz="1984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6"/>
          <a:stretch/>
        </p:blipFill>
        <p:spPr>
          <a:xfrm>
            <a:off x="696912" y="960437"/>
            <a:ext cx="8697912" cy="52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6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Like </a:t>
            </a:r>
            <a:r>
              <a:rPr lang="en-US" sz="3968" dirty="0" err="1">
                <a:solidFill>
                  <a:schemeClr val="bg1"/>
                </a:solidFill>
                <a:ea typeface="Arial" charset="0"/>
                <a:cs typeface="Arial" charset="0"/>
              </a:rPr>
              <a:t>lego</a:t>
            </a:r>
            <a:r>
              <a:rPr lang="en-US" sz="3968" dirty="0">
                <a:solidFill>
                  <a:schemeClr val="bg1"/>
                </a:solidFill>
                <a:ea typeface="Arial" charset="0"/>
                <a:cs typeface="Arial" charset="0"/>
              </a:rPr>
              <a:t> pieces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99" y="2029912"/>
            <a:ext cx="8679627" cy="3499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43468" y="5853678"/>
            <a:ext cx="5067221" cy="565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>
                <a:solidFill>
                  <a:schemeClr val="bg1"/>
                </a:solidFill>
              </a:rPr>
              <a:t>1 Trillion Artificial Neurons</a:t>
            </a:r>
            <a:endParaRPr lang="en-US" sz="3307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GoogLeNet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Brain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24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657159"/>
            <a:ext cx="10079567" cy="296697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GoogLeNet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Brain Graph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3248" y="4757062"/>
            <a:ext cx="9133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95479" y="5125827"/>
            <a:ext cx="2414444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dirty="0"/>
              <a:t>22 layers deep</a:t>
            </a:r>
            <a:endParaRPr lang="en-US" sz="2646" dirty="0"/>
          </a:p>
        </p:txBody>
      </p:sp>
      <p:sp>
        <p:nvSpPr>
          <p:cNvPr id="10" name="TextBox 9"/>
          <p:cNvSpPr txBox="1"/>
          <p:nvPr/>
        </p:nvSpPr>
        <p:spPr>
          <a:xfrm>
            <a:off x="7208649" y="917812"/>
            <a:ext cx="2810385" cy="849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46" dirty="0"/>
              <a:t>Multiple,</a:t>
            </a:r>
          </a:p>
          <a:p>
            <a:pPr algn="ctr"/>
            <a:r>
              <a:rPr lang="en-US" sz="2646" dirty="0"/>
              <a:t>Multi class output</a:t>
            </a:r>
            <a:endParaRPr lang="en-US" sz="2646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342566" y="1843823"/>
            <a:ext cx="86044" cy="430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0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14735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17" y="1665928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 descr="averaged_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64" y="2073049"/>
            <a:ext cx="4549804" cy="3589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7000"/>
                    </a14:imgEffect>
                    <a14:imgEffect>
                      <a14:brightnessContrast bright="-37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5" y="2112104"/>
            <a:ext cx="4689727" cy="35172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027" y="5720010"/>
            <a:ext cx="281622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Top stimuli from the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0294" y="5720010"/>
            <a:ext cx="2631041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by numerical optimization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The Face 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148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17" y="1665928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1438" y="5599829"/>
            <a:ext cx="2631041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by numerical optimization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16" y="2073048"/>
            <a:ext cx="4291529" cy="32865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1" y="2073049"/>
            <a:ext cx="4531665" cy="34041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4027" y="5720010"/>
            <a:ext cx="281622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Top stimuli from the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Cat 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879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17" y="1665928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 descr="cat_balanced_histograms_black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2" t="8654" r="10658" b="11127"/>
          <a:stretch/>
        </p:blipFill>
        <p:spPr>
          <a:xfrm>
            <a:off x="2454544" y="2023639"/>
            <a:ext cx="5056254" cy="40367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9077" y="1869488"/>
            <a:ext cx="200856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Random distractors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0891" y="2734003"/>
            <a:ext cx="102624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Cat faces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059083" y="1188994"/>
            <a:ext cx="0" cy="4871385"/>
          </a:xfrm>
          <a:prstGeom prst="line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59083" y="6060380"/>
            <a:ext cx="5408690" cy="1"/>
          </a:xfrm>
          <a:prstGeom prst="line">
            <a:avLst/>
          </a:prstGeom>
          <a:ln w="34925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01375" y="6326215"/>
            <a:ext cx="145719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Feature value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9036" y="3787035"/>
            <a:ext cx="116589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Frequency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The Cat Neuron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85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2947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24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28" y="562423"/>
            <a:ext cx="9186565" cy="608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22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551" y="2277151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9191086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844193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7554661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7554661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7554662" y="31255684"/>
            <a:ext cx="724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8266881" y="31255684"/>
            <a:ext cx="1225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279130" y="31255684"/>
            <a:ext cx="69997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8266881" y="31255684"/>
            <a:ext cx="71222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979100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9689569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10402318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0402318" y="31255684"/>
            <a:ext cx="601974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7309044" y="29106191"/>
            <a:ext cx="724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803351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873348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944395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443952" y="29106191"/>
            <a:ext cx="71221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804272" y="28635460"/>
            <a:ext cx="505729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925017" y="28756206"/>
            <a:ext cx="50572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8526992" y="28635460"/>
            <a:ext cx="507478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8647736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9310958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7325421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6602703" y="32113147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877261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8049889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0160828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943583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804141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915950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8037811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9250130" y="30564865"/>
            <a:ext cx="506536" cy="506468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9371992" y="30702335"/>
            <a:ext cx="506536" cy="506468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082405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8588239" y="30203393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8688519" y="29628766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Pooling Size = </a:t>
            </a:r>
            <a:r>
              <a:rPr lang="en-US" sz="3307" b="1" dirty="0">
                <a:solidFill>
                  <a:srgbClr val="FF0000"/>
                </a:solidFill>
              </a:rPr>
              <a:t>5</a:t>
            </a:r>
            <a:endParaRPr lang="en-US" sz="3307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1045106" y="30504113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1956549" y="30227625"/>
            <a:ext cx="356030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o</a:t>
            </a:r>
            <a:r>
              <a:rPr lang="en-US" sz="3307" b="1" dirty="0">
                <a:solidFill>
                  <a:srgbClr val="FF0000"/>
                </a:solidFill>
              </a:rPr>
              <a:t>f maps </a:t>
            </a:r>
            <a:r>
              <a:rPr lang="en-US" sz="3307" b="1" dirty="0">
                <a:solidFill>
                  <a:srgbClr val="FF0000"/>
                </a:solidFill>
              </a:rPr>
              <a:t>= </a:t>
            </a:r>
            <a:r>
              <a:rPr lang="en-US" sz="3307" b="1" dirty="0">
                <a:solidFill>
                  <a:srgbClr val="FF0000"/>
                </a:solidFill>
              </a:rPr>
              <a:t>8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804141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924746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045349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8527765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8648368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8768972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9311689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9432293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9251387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9363196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9485058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802887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924746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8044094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9250133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9371991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9491340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938688" y="33392796"/>
            <a:ext cx="485641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7684340" y="33491935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Image </a:t>
            </a:r>
            <a:r>
              <a:rPr lang="en-US" sz="3307" b="1" dirty="0">
                <a:solidFill>
                  <a:srgbClr val="FF0000"/>
                </a:solidFill>
              </a:rPr>
              <a:t>Size = </a:t>
            </a:r>
            <a:r>
              <a:rPr lang="en-US" sz="3307" b="1" dirty="0">
                <a:solidFill>
                  <a:srgbClr val="FF0000"/>
                </a:solidFill>
              </a:rPr>
              <a:t>200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10752596" y="26363791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  <a:r>
              <a:rPr lang="en-US" sz="3307" b="1" dirty="0">
                <a:solidFill>
                  <a:srgbClr val="FF0000"/>
                </a:solidFill>
              </a:rPr>
              <a:t> of output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</a:t>
            </a:r>
            <a:r>
              <a:rPr lang="en-US" sz="3307" b="1" dirty="0">
                <a:solidFill>
                  <a:srgbClr val="FF0000"/>
                </a:solidFill>
              </a:rPr>
              <a:t>= </a:t>
            </a:r>
            <a:r>
              <a:rPr lang="en-US" sz="3307" b="1" dirty="0">
                <a:solidFill>
                  <a:srgbClr val="FF0000"/>
                </a:solidFill>
              </a:rPr>
              <a:t>8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7493414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770695" y="32281139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940602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8217882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10328821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960382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1099204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7661407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938688" y="32449132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9108595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8385875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10496814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977181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116003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2335992" y="31893772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  <a:r>
              <a:rPr lang="en-US" sz="3307" b="1" dirty="0">
                <a:solidFill>
                  <a:srgbClr val="FF0000"/>
                </a:solidFill>
              </a:rPr>
              <a:t> of input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</a:t>
            </a:r>
            <a:r>
              <a:rPr lang="en-US" sz="3307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1555209" y="32041399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6048269" y="26783773"/>
            <a:ext cx="19519" cy="6073091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748752" y="30554818"/>
            <a:ext cx="211230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One layer</a:t>
            </a:r>
            <a:endParaRPr lang="en-US" sz="3307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486006" y="31902117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9275508" y="31318897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RF size = 18</a:t>
            </a:r>
            <a:endParaRPr lang="en-US" sz="3307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080014" y="24179885"/>
            <a:ext cx="0" cy="81222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6181448" y="25187842"/>
            <a:ext cx="625054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Input to another layer above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 </a:t>
            </a:r>
            <a:r>
              <a:rPr lang="en-US" sz="3307" b="1" dirty="0">
                <a:solidFill>
                  <a:prstClr val="white"/>
                </a:solidFill>
              </a:rPr>
              <a:t>   (image with 8 channels)</a:t>
            </a:r>
            <a:endParaRPr lang="en-US" sz="3307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6176222" y="31154958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6164167" y="29545223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H</a:t>
            </a:r>
            <a:endParaRPr lang="en-US" sz="3307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988142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8057410" y="27305608"/>
            <a:ext cx="1304344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8057410" y="27305608"/>
            <a:ext cx="630688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8781034" y="27305608"/>
            <a:ext cx="580720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8688098" y="27305608"/>
            <a:ext cx="92935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9361753" y="27305608"/>
            <a:ext cx="82601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8434359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9108014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8314387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8434991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9108745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9744110" y="26699777"/>
            <a:ext cx="639074" cy="714976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8688098" y="27305608"/>
            <a:ext cx="756256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9231907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854950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980186" y="28463701"/>
            <a:ext cx="1763924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8736153" y="27791730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LCN </a:t>
            </a:r>
            <a:r>
              <a:rPr lang="en-US" sz="3307" b="1" dirty="0">
                <a:solidFill>
                  <a:srgbClr val="FF0000"/>
                </a:solidFill>
              </a:rPr>
              <a:t>Size = </a:t>
            </a:r>
            <a:r>
              <a:rPr lang="en-US" sz="3307" b="1" dirty="0">
                <a:solidFill>
                  <a:srgbClr val="FF0000"/>
                </a:solidFill>
              </a:rPr>
              <a:t>5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759830" y="26820522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7639859" y="26699778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760462" y="268203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8013570" y="27326250"/>
            <a:ext cx="43840" cy="130921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8013570" y="27326250"/>
            <a:ext cx="767162" cy="1309210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8013730" y="27326834"/>
            <a:ext cx="1430624" cy="130862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89363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7065704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7177513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7299374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7064450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7186308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7305657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8493643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8605451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8727312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8492388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8614247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8733596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10005578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10117916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10239777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10004323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10126712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10246060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1" name="Picture 150" descr="concep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60" y="4533228"/>
            <a:ext cx="7559675" cy="895961"/>
          </a:xfrm>
          <a:prstGeom prst="rect">
            <a:avLst/>
          </a:prstGeom>
        </p:spPr>
      </p:pic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1763386" y="5667966"/>
            <a:ext cx="7559675" cy="932936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7" b="5548"/>
          <a:stretch/>
        </p:blipFill>
        <p:spPr>
          <a:xfrm>
            <a:off x="1747637" y="3506122"/>
            <a:ext cx="7335685" cy="796262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543122" y="2277152"/>
            <a:ext cx="8951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43122" y="3358066"/>
            <a:ext cx="8952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43122" y="4468270"/>
            <a:ext cx="8951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43122" y="5551923"/>
            <a:ext cx="8952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58594" y="1725020"/>
            <a:ext cx="106099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64905" y="2758008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62005" y="3816072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58595" y="4956208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62005" y="5963686"/>
            <a:ext cx="11336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62" y="1381190"/>
            <a:ext cx="7587674" cy="895961"/>
          </a:xfrm>
          <a:prstGeom prst="rect">
            <a:avLst/>
          </a:prstGeom>
        </p:spPr>
      </p:pic>
      <p:pic>
        <p:nvPicPr>
          <p:cNvPr id="150" name="Picture 149" descr="concept6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"/>
          <a:stretch/>
        </p:blipFill>
        <p:spPr>
          <a:xfrm>
            <a:off x="1763386" y="2328103"/>
            <a:ext cx="7672444" cy="909961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1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44912" y="1036637"/>
            <a:ext cx="1530927" cy="1295400"/>
          </a:xfrm>
          <a:prstGeom prst="roundRect">
            <a:avLst/>
          </a:pr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D0CEB6"/>
                </a:solidFill>
              </a:rPr>
              <a:t>Simulator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44912" y="2560637"/>
            <a:ext cx="1530927" cy="1295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FishTank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68712" y="40846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Fish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21112" y="42370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Fish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3512" y="4389437"/>
            <a:ext cx="1530927" cy="12954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Fish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Architecture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601912" y="5913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img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87912" y="59896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D0CEB6"/>
                </a:solidFill>
              </a:rPr>
              <a:t>goal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54312" y="60658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img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06712" y="62182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rgbClr val="D0CEB6"/>
                </a:solidFill>
              </a:rPr>
              <a:t>img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40312" y="61420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D0CEB6"/>
                </a:solidFill>
              </a:rPr>
              <a:t>goal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192712" y="6294437"/>
            <a:ext cx="1530927" cy="685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D0CEB6"/>
                </a:solidFill>
              </a:rPr>
              <a:t>goal</a:t>
            </a:r>
            <a:endParaRPr lang="en-US" sz="2400" dirty="0">
              <a:solidFill>
                <a:srgbClr val="D0CEB6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5386388" y="1700213"/>
            <a:ext cx="490745" cy="1643145"/>
          </a:xfrm>
          <a:custGeom>
            <a:avLst/>
            <a:gdLst>
              <a:gd name="connsiteX0" fmla="*/ 0 w 490745"/>
              <a:gd name="connsiteY0" fmla="*/ 0 h 1643145"/>
              <a:gd name="connsiteX1" fmla="*/ 100012 w 490745"/>
              <a:gd name="connsiteY1" fmla="*/ 28575 h 1643145"/>
              <a:gd name="connsiteX2" fmla="*/ 200025 w 490745"/>
              <a:gd name="connsiteY2" fmla="*/ 157162 h 1643145"/>
              <a:gd name="connsiteX3" fmla="*/ 271462 w 490745"/>
              <a:gd name="connsiteY3" fmla="*/ 242887 h 1643145"/>
              <a:gd name="connsiteX4" fmla="*/ 314325 w 490745"/>
              <a:gd name="connsiteY4" fmla="*/ 328612 h 1643145"/>
              <a:gd name="connsiteX5" fmla="*/ 342900 w 490745"/>
              <a:gd name="connsiteY5" fmla="*/ 385762 h 1643145"/>
              <a:gd name="connsiteX6" fmla="*/ 400050 w 490745"/>
              <a:gd name="connsiteY6" fmla="*/ 471487 h 1643145"/>
              <a:gd name="connsiteX7" fmla="*/ 428625 w 490745"/>
              <a:gd name="connsiteY7" fmla="*/ 514350 h 1643145"/>
              <a:gd name="connsiteX8" fmla="*/ 442912 w 490745"/>
              <a:gd name="connsiteY8" fmla="*/ 557212 h 1643145"/>
              <a:gd name="connsiteX9" fmla="*/ 485775 w 490745"/>
              <a:gd name="connsiteY9" fmla="*/ 642937 h 1643145"/>
              <a:gd name="connsiteX10" fmla="*/ 457200 w 490745"/>
              <a:gd name="connsiteY10" fmla="*/ 1071562 h 1643145"/>
              <a:gd name="connsiteX11" fmla="*/ 428625 w 490745"/>
              <a:gd name="connsiteY11" fmla="*/ 1128712 h 1643145"/>
              <a:gd name="connsiteX12" fmla="*/ 400050 w 490745"/>
              <a:gd name="connsiteY12" fmla="*/ 1171575 h 1643145"/>
              <a:gd name="connsiteX13" fmla="*/ 357187 w 490745"/>
              <a:gd name="connsiteY13" fmla="*/ 1214437 h 1643145"/>
              <a:gd name="connsiteX14" fmla="*/ 257175 w 490745"/>
              <a:gd name="connsiteY14" fmla="*/ 1328737 h 1643145"/>
              <a:gd name="connsiteX15" fmla="*/ 185737 w 490745"/>
              <a:gd name="connsiteY15" fmla="*/ 1400175 h 1643145"/>
              <a:gd name="connsiteX16" fmla="*/ 142875 w 490745"/>
              <a:gd name="connsiteY16" fmla="*/ 1443037 h 1643145"/>
              <a:gd name="connsiteX17" fmla="*/ 57150 w 490745"/>
              <a:gd name="connsiteY17" fmla="*/ 1471612 h 1643145"/>
              <a:gd name="connsiteX18" fmla="*/ 14287 w 490745"/>
              <a:gd name="connsiteY18" fmla="*/ 1457325 h 1643145"/>
              <a:gd name="connsiteX19" fmla="*/ 28575 w 490745"/>
              <a:gd name="connsiteY19" fmla="*/ 1400175 h 1643145"/>
              <a:gd name="connsiteX20" fmla="*/ 42862 w 490745"/>
              <a:gd name="connsiteY20" fmla="*/ 1357312 h 1643145"/>
              <a:gd name="connsiteX21" fmla="*/ 57150 w 490745"/>
              <a:gd name="connsiteY21" fmla="*/ 1300162 h 1643145"/>
              <a:gd name="connsiteX22" fmla="*/ 85725 w 490745"/>
              <a:gd name="connsiteY22" fmla="*/ 1228725 h 1643145"/>
              <a:gd name="connsiteX23" fmla="*/ 114300 w 490745"/>
              <a:gd name="connsiteY23" fmla="*/ 1143000 h 1643145"/>
              <a:gd name="connsiteX24" fmla="*/ 100012 w 490745"/>
              <a:gd name="connsiteY24" fmla="*/ 1271587 h 1643145"/>
              <a:gd name="connsiteX25" fmla="*/ 57150 w 490745"/>
              <a:gd name="connsiteY25" fmla="*/ 1414462 h 1643145"/>
              <a:gd name="connsiteX26" fmla="*/ 28575 w 490745"/>
              <a:gd name="connsiteY26" fmla="*/ 1457325 h 1643145"/>
              <a:gd name="connsiteX27" fmla="*/ 100012 w 490745"/>
              <a:gd name="connsiteY27" fmla="*/ 1543050 h 1643145"/>
              <a:gd name="connsiteX28" fmla="*/ 185737 w 490745"/>
              <a:gd name="connsiteY28" fmla="*/ 1600200 h 1643145"/>
              <a:gd name="connsiteX29" fmla="*/ 228600 w 490745"/>
              <a:gd name="connsiteY29" fmla="*/ 1643062 h 164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0745" h="1643145">
                <a:moveTo>
                  <a:pt x="0" y="0"/>
                </a:moveTo>
                <a:cubicBezTo>
                  <a:pt x="7626" y="1906"/>
                  <a:pt x="87711" y="20374"/>
                  <a:pt x="100012" y="28575"/>
                </a:cubicBezTo>
                <a:cubicBezTo>
                  <a:pt x="140302" y="55435"/>
                  <a:pt x="177315" y="123097"/>
                  <a:pt x="200025" y="157162"/>
                </a:cubicBezTo>
                <a:cubicBezTo>
                  <a:pt x="239809" y="216838"/>
                  <a:pt x="216457" y="187882"/>
                  <a:pt x="271462" y="242887"/>
                </a:cubicBezTo>
                <a:cubicBezTo>
                  <a:pt x="297659" y="321475"/>
                  <a:pt x="270009" y="251060"/>
                  <a:pt x="314325" y="328612"/>
                </a:cubicBezTo>
                <a:cubicBezTo>
                  <a:pt x="324892" y="347104"/>
                  <a:pt x="331942" y="367499"/>
                  <a:pt x="342900" y="385762"/>
                </a:cubicBezTo>
                <a:cubicBezTo>
                  <a:pt x="360569" y="415211"/>
                  <a:pt x="381000" y="442912"/>
                  <a:pt x="400050" y="471487"/>
                </a:cubicBezTo>
                <a:lnTo>
                  <a:pt x="428625" y="514350"/>
                </a:lnTo>
                <a:cubicBezTo>
                  <a:pt x="433387" y="528637"/>
                  <a:pt x="436177" y="543742"/>
                  <a:pt x="442912" y="557212"/>
                </a:cubicBezTo>
                <a:cubicBezTo>
                  <a:pt x="498309" y="668006"/>
                  <a:pt x="449860" y="535196"/>
                  <a:pt x="485775" y="642937"/>
                </a:cubicBezTo>
                <a:cubicBezTo>
                  <a:pt x="483627" y="700944"/>
                  <a:pt x="510691" y="946749"/>
                  <a:pt x="457200" y="1071562"/>
                </a:cubicBezTo>
                <a:cubicBezTo>
                  <a:pt x="448810" y="1091138"/>
                  <a:pt x="439192" y="1110220"/>
                  <a:pt x="428625" y="1128712"/>
                </a:cubicBezTo>
                <a:cubicBezTo>
                  <a:pt x="420106" y="1143621"/>
                  <a:pt x="411043" y="1158383"/>
                  <a:pt x="400050" y="1171575"/>
                </a:cubicBezTo>
                <a:cubicBezTo>
                  <a:pt x="387115" y="1187097"/>
                  <a:pt x="369592" y="1198488"/>
                  <a:pt x="357187" y="1214437"/>
                </a:cubicBezTo>
                <a:cubicBezTo>
                  <a:pt x="267430" y="1329837"/>
                  <a:pt x="340153" y="1273418"/>
                  <a:pt x="257175" y="1328737"/>
                </a:cubicBezTo>
                <a:cubicBezTo>
                  <a:pt x="204788" y="1407319"/>
                  <a:pt x="257175" y="1340644"/>
                  <a:pt x="185737" y="1400175"/>
                </a:cubicBezTo>
                <a:cubicBezTo>
                  <a:pt x="170215" y="1413110"/>
                  <a:pt x="160538" y="1433224"/>
                  <a:pt x="142875" y="1443037"/>
                </a:cubicBezTo>
                <a:cubicBezTo>
                  <a:pt x="116545" y="1457665"/>
                  <a:pt x="57150" y="1471612"/>
                  <a:pt x="57150" y="1471612"/>
                </a:cubicBezTo>
                <a:cubicBezTo>
                  <a:pt x="42862" y="1466850"/>
                  <a:pt x="19880" y="1471308"/>
                  <a:pt x="14287" y="1457325"/>
                </a:cubicBezTo>
                <a:cubicBezTo>
                  <a:pt x="6994" y="1439093"/>
                  <a:pt x="23181" y="1419056"/>
                  <a:pt x="28575" y="1400175"/>
                </a:cubicBezTo>
                <a:cubicBezTo>
                  <a:pt x="32712" y="1385694"/>
                  <a:pt x="38725" y="1371793"/>
                  <a:pt x="42862" y="1357312"/>
                </a:cubicBezTo>
                <a:cubicBezTo>
                  <a:pt x="48256" y="1338431"/>
                  <a:pt x="50940" y="1318791"/>
                  <a:pt x="57150" y="1300162"/>
                </a:cubicBezTo>
                <a:cubicBezTo>
                  <a:pt x="65260" y="1275831"/>
                  <a:pt x="76960" y="1252828"/>
                  <a:pt x="85725" y="1228725"/>
                </a:cubicBezTo>
                <a:cubicBezTo>
                  <a:pt x="96019" y="1200418"/>
                  <a:pt x="114300" y="1143000"/>
                  <a:pt x="114300" y="1143000"/>
                </a:cubicBezTo>
                <a:cubicBezTo>
                  <a:pt x="140493" y="1221582"/>
                  <a:pt x="128586" y="1157285"/>
                  <a:pt x="100012" y="1271587"/>
                </a:cubicBezTo>
                <a:cubicBezTo>
                  <a:pt x="92025" y="1303536"/>
                  <a:pt x="71065" y="1393589"/>
                  <a:pt x="57150" y="1414462"/>
                </a:cubicBezTo>
                <a:lnTo>
                  <a:pt x="28575" y="1457325"/>
                </a:lnTo>
                <a:cubicBezTo>
                  <a:pt x="49441" y="1519923"/>
                  <a:pt x="32318" y="1495664"/>
                  <a:pt x="100012" y="1543050"/>
                </a:cubicBezTo>
                <a:cubicBezTo>
                  <a:pt x="128147" y="1562744"/>
                  <a:pt x="185737" y="1600200"/>
                  <a:pt x="185737" y="1600200"/>
                </a:cubicBezTo>
                <a:cubicBezTo>
                  <a:pt x="216954" y="1647025"/>
                  <a:pt x="197141" y="1643062"/>
                  <a:pt x="228600" y="1643062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357813" y="3529013"/>
            <a:ext cx="685800" cy="1528845"/>
          </a:xfrm>
          <a:custGeom>
            <a:avLst/>
            <a:gdLst>
              <a:gd name="connsiteX0" fmla="*/ 0 w 685800"/>
              <a:gd name="connsiteY0" fmla="*/ 0 h 1528845"/>
              <a:gd name="connsiteX1" fmla="*/ 57150 w 685800"/>
              <a:gd name="connsiteY1" fmla="*/ 14287 h 1528845"/>
              <a:gd name="connsiteX2" fmla="*/ 185737 w 685800"/>
              <a:gd name="connsiteY2" fmla="*/ 28575 h 1528845"/>
              <a:gd name="connsiteX3" fmla="*/ 228600 w 685800"/>
              <a:gd name="connsiteY3" fmla="*/ 57150 h 1528845"/>
              <a:gd name="connsiteX4" fmla="*/ 500062 w 685800"/>
              <a:gd name="connsiteY4" fmla="*/ 371475 h 1528845"/>
              <a:gd name="connsiteX5" fmla="*/ 600075 w 685800"/>
              <a:gd name="connsiteY5" fmla="*/ 500062 h 1528845"/>
              <a:gd name="connsiteX6" fmla="*/ 628650 w 685800"/>
              <a:gd name="connsiteY6" fmla="*/ 542925 h 1528845"/>
              <a:gd name="connsiteX7" fmla="*/ 685800 w 685800"/>
              <a:gd name="connsiteY7" fmla="*/ 685800 h 1528845"/>
              <a:gd name="connsiteX8" fmla="*/ 671512 w 685800"/>
              <a:gd name="connsiteY8" fmla="*/ 928687 h 1528845"/>
              <a:gd name="connsiteX9" fmla="*/ 600075 w 685800"/>
              <a:gd name="connsiteY9" fmla="*/ 1057275 h 1528845"/>
              <a:gd name="connsiteX10" fmla="*/ 514350 w 685800"/>
              <a:gd name="connsiteY10" fmla="*/ 1185862 h 1528845"/>
              <a:gd name="connsiteX11" fmla="*/ 485775 w 685800"/>
              <a:gd name="connsiteY11" fmla="*/ 1228725 h 1528845"/>
              <a:gd name="connsiteX12" fmla="*/ 442912 w 685800"/>
              <a:gd name="connsiteY12" fmla="*/ 1271587 h 1528845"/>
              <a:gd name="connsiteX13" fmla="*/ 371475 w 685800"/>
              <a:gd name="connsiteY13" fmla="*/ 1343025 h 1528845"/>
              <a:gd name="connsiteX14" fmla="*/ 285750 w 685800"/>
              <a:gd name="connsiteY14" fmla="*/ 1371600 h 1528845"/>
              <a:gd name="connsiteX15" fmla="*/ 314325 w 685800"/>
              <a:gd name="connsiteY15" fmla="*/ 1285875 h 1528845"/>
              <a:gd name="connsiteX16" fmla="*/ 328612 w 685800"/>
              <a:gd name="connsiteY16" fmla="*/ 1228725 h 1528845"/>
              <a:gd name="connsiteX17" fmla="*/ 385762 w 685800"/>
              <a:gd name="connsiteY17" fmla="*/ 1143000 h 1528845"/>
              <a:gd name="connsiteX18" fmla="*/ 357187 w 685800"/>
              <a:gd name="connsiteY18" fmla="*/ 1228725 h 1528845"/>
              <a:gd name="connsiteX19" fmla="*/ 342900 w 685800"/>
              <a:gd name="connsiteY19" fmla="*/ 1271587 h 1528845"/>
              <a:gd name="connsiteX20" fmla="*/ 314325 w 685800"/>
              <a:gd name="connsiteY20" fmla="*/ 1314450 h 1528845"/>
              <a:gd name="connsiteX21" fmla="*/ 285750 w 685800"/>
              <a:gd name="connsiteY21" fmla="*/ 1400175 h 1528845"/>
              <a:gd name="connsiteX22" fmla="*/ 271462 w 685800"/>
              <a:gd name="connsiteY22" fmla="*/ 1443037 h 1528845"/>
              <a:gd name="connsiteX23" fmla="*/ 314325 w 685800"/>
              <a:gd name="connsiteY23" fmla="*/ 1471612 h 1528845"/>
              <a:gd name="connsiteX24" fmla="*/ 357187 w 685800"/>
              <a:gd name="connsiteY24" fmla="*/ 1485900 h 1528845"/>
              <a:gd name="connsiteX25" fmla="*/ 400050 w 685800"/>
              <a:gd name="connsiteY25" fmla="*/ 1528762 h 152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5800" h="1528845">
                <a:moveTo>
                  <a:pt x="0" y="0"/>
                </a:moveTo>
                <a:cubicBezTo>
                  <a:pt x="19050" y="4762"/>
                  <a:pt x="37742" y="11301"/>
                  <a:pt x="57150" y="14287"/>
                </a:cubicBezTo>
                <a:cubicBezTo>
                  <a:pt x="99775" y="20845"/>
                  <a:pt x="143899" y="18115"/>
                  <a:pt x="185737" y="28575"/>
                </a:cubicBezTo>
                <a:cubicBezTo>
                  <a:pt x="202396" y="32740"/>
                  <a:pt x="216458" y="45008"/>
                  <a:pt x="228600" y="57150"/>
                </a:cubicBezTo>
                <a:cubicBezTo>
                  <a:pt x="704649" y="533197"/>
                  <a:pt x="342947" y="151513"/>
                  <a:pt x="500062" y="371475"/>
                </a:cubicBezTo>
                <a:cubicBezTo>
                  <a:pt x="531624" y="415661"/>
                  <a:pt x="567494" y="456621"/>
                  <a:pt x="600075" y="500062"/>
                </a:cubicBezTo>
                <a:cubicBezTo>
                  <a:pt x="610378" y="513799"/>
                  <a:pt x="621454" y="527334"/>
                  <a:pt x="628650" y="542925"/>
                </a:cubicBezTo>
                <a:cubicBezTo>
                  <a:pt x="650145" y="589498"/>
                  <a:pt x="685800" y="685800"/>
                  <a:pt x="685800" y="685800"/>
                </a:cubicBezTo>
                <a:cubicBezTo>
                  <a:pt x="681037" y="766762"/>
                  <a:pt x="679582" y="847987"/>
                  <a:pt x="671512" y="928687"/>
                </a:cubicBezTo>
                <a:cubicBezTo>
                  <a:pt x="667074" y="973068"/>
                  <a:pt x="618356" y="1029853"/>
                  <a:pt x="600075" y="1057275"/>
                </a:cubicBezTo>
                <a:lnTo>
                  <a:pt x="514350" y="1185862"/>
                </a:lnTo>
                <a:cubicBezTo>
                  <a:pt x="504825" y="1200150"/>
                  <a:pt x="497917" y="1216583"/>
                  <a:pt x="485775" y="1228725"/>
                </a:cubicBezTo>
                <a:cubicBezTo>
                  <a:pt x="471487" y="1243012"/>
                  <a:pt x="455847" y="1256065"/>
                  <a:pt x="442912" y="1271587"/>
                </a:cubicBezTo>
                <a:cubicBezTo>
                  <a:pt x="406492" y="1315290"/>
                  <a:pt x="426944" y="1318372"/>
                  <a:pt x="371475" y="1343025"/>
                </a:cubicBezTo>
                <a:cubicBezTo>
                  <a:pt x="343950" y="1355258"/>
                  <a:pt x="285750" y="1371600"/>
                  <a:pt x="285750" y="1371600"/>
                </a:cubicBezTo>
                <a:cubicBezTo>
                  <a:pt x="295275" y="1343025"/>
                  <a:pt x="307020" y="1315096"/>
                  <a:pt x="314325" y="1285875"/>
                </a:cubicBezTo>
                <a:cubicBezTo>
                  <a:pt x="319087" y="1266825"/>
                  <a:pt x="319830" y="1246288"/>
                  <a:pt x="328612" y="1228725"/>
                </a:cubicBezTo>
                <a:cubicBezTo>
                  <a:pt x="343971" y="1198008"/>
                  <a:pt x="385762" y="1143000"/>
                  <a:pt x="385762" y="1143000"/>
                </a:cubicBezTo>
                <a:lnTo>
                  <a:pt x="357187" y="1228725"/>
                </a:lnTo>
                <a:cubicBezTo>
                  <a:pt x="352425" y="1243012"/>
                  <a:pt x="351254" y="1259056"/>
                  <a:pt x="342900" y="1271587"/>
                </a:cubicBezTo>
                <a:cubicBezTo>
                  <a:pt x="333375" y="1285875"/>
                  <a:pt x="321299" y="1298758"/>
                  <a:pt x="314325" y="1314450"/>
                </a:cubicBezTo>
                <a:cubicBezTo>
                  <a:pt x="302092" y="1341975"/>
                  <a:pt x="295275" y="1371600"/>
                  <a:pt x="285750" y="1400175"/>
                </a:cubicBezTo>
                <a:lnTo>
                  <a:pt x="271462" y="1443037"/>
                </a:lnTo>
                <a:cubicBezTo>
                  <a:pt x="285750" y="1452562"/>
                  <a:pt x="298966" y="1463933"/>
                  <a:pt x="314325" y="1471612"/>
                </a:cubicBezTo>
                <a:cubicBezTo>
                  <a:pt x="327795" y="1478347"/>
                  <a:pt x="345427" y="1476492"/>
                  <a:pt x="357187" y="1485900"/>
                </a:cubicBezTo>
                <a:cubicBezTo>
                  <a:pt x="415718" y="1532725"/>
                  <a:pt x="361015" y="1528762"/>
                  <a:pt x="400050" y="1528762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414713" y="5572125"/>
            <a:ext cx="400050" cy="283732"/>
          </a:xfrm>
          <a:custGeom>
            <a:avLst/>
            <a:gdLst>
              <a:gd name="connsiteX0" fmla="*/ 400050 w 400050"/>
              <a:gd name="connsiteY0" fmla="*/ 0 h 283732"/>
              <a:gd name="connsiteX1" fmla="*/ 142875 w 400050"/>
              <a:gd name="connsiteY1" fmla="*/ 100013 h 283732"/>
              <a:gd name="connsiteX2" fmla="*/ 42862 w 400050"/>
              <a:gd name="connsiteY2" fmla="*/ 214313 h 283732"/>
              <a:gd name="connsiteX3" fmla="*/ 14287 w 400050"/>
              <a:gd name="connsiteY3" fmla="*/ 171450 h 283732"/>
              <a:gd name="connsiteX4" fmla="*/ 0 w 400050"/>
              <a:gd name="connsiteY4" fmla="*/ 100013 h 283732"/>
              <a:gd name="connsiteX5" fmla="*/ 14287 w 400050"/>
              <a:gd name="connsiteY5" fmla="*/ 142875 h 283732"/>
              <a:gd name="connsiteX6" fmla="*/ 242887 w 400050"/>
              <a:gd name="connsiteY6" fmla="*/ 271463 h 2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50" h="283732">
                <a:moveTo>
                  <a:pt x="400050" y="0"/>
                </a:moveTo>
                <a:cubicBezTo>
                  <a:pt x="281834" y="29554"/>
                  <a:pt x="256149" y="27193"/>
                  <a:pt x="142875" y="100013"/>
                </a:cubicBezTo>
                <a:cubicBezTo>
                  <a:pt x="107157" y="122974"/>
                  <a:pt x="68063" y="180712"/>
                  <a:pt x="42862" y="214313"/>
                </a:cubicBezTo>
                <a:cubicBezTo>
                  <a:pt x="33337" y="200025"/>
                  <a:pt x="20316" y="187528"/>
                  <a:pt x="14287" y="171450"/>
                </a:cubicBezTo>
                <a:cubicBezTo>
                  <a:pt x="5760" y="148712"/>
                  <a:pt x="0" y="124297"/>
                  <a:pt x="0" y="100013"/>
                </a:cubicBezTo>
                <a:cubicBezTo>
                  <a:pt x="0" y="84953"/>
                  <a:pt x="9525" y="128588"/>
                  <a:pt x="14287" y="142875"/>
                </a:cubicBezTo>
                <a:cubicBezTo>
                  <a:pt x="36464" y="342463"/>
                  <a:pt x="-14551" y="271463"/>
                  <a:pt x="242887" y="271463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5586413" y="5600700"/>
            <a:ext cx="303545" cy="314666"/>
          </a:xfrm>
          <a:custGeom>
            <a:avLst/>
            <a:gdLst>
              <a:gd name="connsiteX0" fmla="*/ 0 w 303545"/>
              <a:gd name="connsiteY0" fmla="*/ 0 h 314666"/>
              <a:gd name="connsiteX1" fmla="*/ 142875 w 303545"/>
              <a:gd name="connsiteY1" fmla="*/ 128588 h 314666"/>
              <a:gd name="connsiteX2" fmla="*/ 200025 w 303545"/>
              <a:gd name="connsiteY2" fmla="*/ 271463 h 314666"/>
              <a:gd name="connsiteX3" fmla="*/ 242887 w 303545"/>
              <a:gd name="connsiteY3" fmla="*/ 285750 h 314666"/>
              <a:gd name="connsiteX4" fmla="*/ 257175 w 303545"/>
              <a:gd name="connsiteY4" fmla="*/ 242888 h 314666"/>
              <a:gd name="connsiteX5" fmla="*/ 300037 w 303545"/>
              <a:gd name="connsiteY5" fmla="*/ 200025 h 314666"/>
              <a:gd name="connsiteX6" fmla="*/ 257175 w 303545"/>
              <a:gd name="connsiteY6" fmla="*/ 228600 h 314666"/>
              <a:gd name="connsiteX7" fmla="*/ 214312 w 303545"/>
              <a:gd name="connsiteY7" fmla="*/ 271463 h 314666"/>
              <a:gd name="connsiteX8" fmla="*/ 171450 w 303545"/>
              <a:gd name="connsiteY8" fmla="*/ 285750 h 314666"/>
              <a:gd name="connsiteX9" fmla="*/ 128587 w 303545"/>
              <a:gd name="connsiteY9" fmla="*/ 314325 h 314666"/>
              <a:gd name="connsiteX10" fmla="*/ 100012 w 303545"/>
              <a:gd name="connsiteY10" fmla="*/ 271463 h 314666"/>
              <a:gd name="connsiteX11" fmla="*/ 14287 w 303545"/>
              <a:gd name="connsiteY11" fmla="*/ 200025 h 31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3545" h="314666">
                <a:moveTo>
                  <a:pt x="0" y="0"/>
                </a:moveTo>
                <a:cubicBezTo>
                  <a:pt x="76743" y="38371"/>
                  <a:pt x="83861" y="32690"/>
                  <a:pt x="142875" y="128588"/>
                </a:cubicBezTo>
                <a:cubicBezTo>
                  <a:pt x="160730" y="157602"/>
                  <a:pt x="170323" y="241761"/>
                  <a:pt x="200025" y="271463"/>
                </a:cubicBezTo>
                <a:cubicBezTo>
                  <a:pt x="210674" y="282112"/>
                  <a:pt x="228600" y="280988"/>
                  <a:pt x="242887" y="285750"/>
                </a:cubicBezTo>
                <a:cubicBezTo>
                  <a:pt x="247650" y="271463"/>
                  <a:pt x="248821" y="255419"/>
                  <a:pt x="257175" y="242888"/>
                </a:cubicBezTo>
                <a:cubicBezTo>
                  <a:pt x="268383" y="226076"/>
                  <a:pt x="316849" y="188817"/>
                  <a:pt x="300037" y="200025"/>
                </a:cubicBezTo>
                <a:cubicBezTo>
                  <a:pt x="285750" y="209550"/>
                  <a:pt x="269317" y="216458"/>
                  <a:pt x="257175" y="228600"/>
                </a:cubicBezTo>
                <a:cubicBezTo>
                  <a:pt x="242887" y="242888"/>
                  <a:pt x="231124" y="260255"/>
                  <a:pt x="214312" y="271463"/>
                </a:cubicBezTo>
                <a:cubicBezTo>
                  <a:pt x="201781" y="279817"/>
                  <a:pt x="185737" y="280988"/>
                  <a:pt x="171450" y="285750"/>
                </a:cubicBezTo>
                <a:cubicBezTo>
                  <a:pt x="157162" y="295275"/>
                  <a:pt x="145425" y="317692"/>
                  <a:pt x="128587" y="314325"/>
                </a:cubicBezTo>
                <a:cubicBezTo>
                  <a:pt x="111749" y="310958"/>
                  <a:pt x="112935" y="282770"/>
                  <a:pt x="100012" y="271463"/>
                </a:cubicBezTo>
                <a:cubicBezTo>
                  <a:pt x="10324" y="192987"/>
                  <a:pt x="14287" y="251247"/>
                  <a:pt x="14287" y="200025"/>
                </a:cubicBezTo>
              </a:path>
            </a:pathLst>
          </a:custGeom>
          <a:noFill/>
          <a:ln w="38100">
            <a:solidFill>
              <a:srgbClr val="D0CEB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0CEB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02312" y="1951037"/>
            <a:ext cx="1287532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D0CEB6"/>
                </a:solidFill>
              </a:rPr>
              <a:t>Has a tank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78512" y="3551237"/>
            <a:ext cx="1646605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D0CEB6"/>
                </a:solidFill>
              </a:rPr>
              <a:t>Has many fish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4712" y="5151437"/>
            <a:ext cx="1351652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D0CEB6"/>
                </a:solidFill>
              </a:rPr>
              <a:t>Has an </a:t>
            </a:r>
            <a:r>
              <a:rPr lang="en-US" dirty="0" err="1" smtClean="0">
                <a:solidFill>
                  <a:srgbClr val="D0CEB6"/>
                </a:solidFill>
              </a:rPr>
              <a:t>img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78512" y="5456237"/>
            <a:ext cx="1287532" cy="349968"/>
          </a:xfrm>
          <a:prstGeom prst="rect">
            <a:avLst/>
          </a:prstGeom>
          <a:noFill/>
          <a:ln>
            <a:solidFill>
              <a:srgbClr val="D0CEB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D0CEB6"/>
                </a:solidFill>
              </a:rPr>
              <a:t>Has </a:t>
            </a:r>
            <a:r>
              <a:rPr lang="en-US" smtClean="0">
                <a:solidFill>
                  <a:srgbClr val="D0CEB6"/>
                </a:solidFill>
              </a:rPr>
              <a:t>a goal</a:t>
            </a:r>
            <a:endParaRPr lang="en-US" dirty="0">
              <a:solidFill>
                <a:srgbClr val="D0CEB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512" y="2103437"/>
            <a:ext cx="2992437" cy="1466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The job of a fish tank is to </a:t>
            </a:r>
            <a:r>
              <a:rPr lang="en-US" sz="2400" b="1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manage the display and state</a:t>
            </a:r>
            <a:r>
              <a:rPr lang="en-US" sz="2400" dirty="0" smtClean="0">
                <a:solidFill>
                  <a:srgbClr val="FF0000"/>
                </a:solidFill>
                <a:latin typeface="Chalkboard" charset="0"/>
                <a:ea typeface="Chalkboard" charset="0"/>
                <a:cs typeface="Chalkboard" charset="0"/>
              </a:rPr>
              <a:t>. </a:t>
            </a:r>
            <a:endParaRPr lang="en-US" sz="2400" dirty="0">
              <a:solidFill>
                <a:srgbClr val="FF000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7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9191086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844193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7554661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7554661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7554662" y="31255684"/>
            <a:ext cx="724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8266881" y="31255684"/>
            <a:ext cx="1225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279130" y="31255684"/>
            <a:ext cx="69997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8266881" y="31255684"/>
            <a:ext cx="71222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979100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9689569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10402318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0402318" y="31255684"/>
            <a:ext cx="601974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7309044" y="29106191"/>
            <a:ext cx="724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803351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873348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944395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443952" y="29106191"/>
            <a:ext cx="71221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804272" y="28635460"/>
            <a:ext cx="505729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925017" y="28756206"/>
            <a:ext cx="50572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8526992" y="28635460"/>
            <a:ext cx="507478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8647736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9310958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7325421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6602703" y="32113147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877261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8049889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0160828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943583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804141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915950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8037811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9250130" y="30564865"/>
            <a:ext cx="506536" cy="506468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9371992" y="30702335"/>
            <a:ext cx="506536" cy="506468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082405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8588239" y="30203393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8688519" y="29628766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Pooling Size = </a:t>
            </a:r>
            <a:r>
              <a:rPr lang="en-US" sz="3307" b="1" dirty="0">
                <a:solidFill>
                  <a:srgbClr val="FF0000"/>
                </a:solidFill>
              </a:rPr>
              <a:t>5</a:t>
            </a:r>
            <a:endParaRPr lang="en-US" sz="3307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1045106" y="30504113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1956549" y="30227625"/>
            <a:ext cx="356030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o</a:t>
            </a:r>
            <a:r>
              <a:rPr lang="en-US" sz="3307" b="1" dirty="0">
                <a:solidFill>
                  <a:srgbClr val="FF0000"/>
                </a:solidFill>
              </a:rPr>
              <a:t>f maps </a:t>
            </a:r>
            <a:r>
              <a:rPr lang="en-US" sz="3307" b="1" dirty="0">
                <a:solidFill>
                  <a:srgbClr val="FF0000"/>
                </a:solidFill>
              </a:rPr>
              <a:t>= </a:t>
            </a:r>
            <a:r>
              <a:rPr lang="en-US" sz="3307" b="1" dirty="0">
                <a:solidFill>
                  <a:srgbClr val="FF0000"/>
                </a:solidFill>
              </a:rPr>
              <a:t>8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804141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924746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045349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8527765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8648368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8768972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9311689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9432293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9251387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9363196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9485058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802887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924746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8044094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9250133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9371991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9491340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938688" y="33392796"/>
            <a:ext cx="485641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7684340" y="33491935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Image </a:t>
            </a:r>
            <a:r>
              <a:rPr lang="en-US" sz="3307" b="1" dirty="0">
                <a:solidFill>
                  <a:srgbClr val="FF0000"/>
                </a:solidFill>
              </a:rPr>
              <a:t>Size = </a:t>
            </a:r>
            <a:r>
              <a:rPr lang="en-US" sz="3307" b="1" dirty="0">
                <a:solidFill>
                  <a:srgbClr val="FF0000"/>
                </a:solidFill>
              </a:rPr>
              <a:t>200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10752596" y="26363791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  <a:r>
              <a:rPr lang="en-US" sz="3307" b="1" dirty="0">
                <a:solidFill>
                  <a:srgbClr val="FF0000"/>
                </a:solidFill>
              </a:rPr>
              <a:t> of output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</a:t>
            </a:r>
            <a:r>
              <a:rPr lang="en-US" sz="3307" b="1" dirty="0">
                <a:solidFill>
                  <a:srgbClr val="FF0000"/>
                </a:solidFill>
              </a:rPr>
              <a:t>= </a:t>
            </a:r>
            <a:r>
              <a:rPr lang="en-US" sz="3307" b="1" dirty="0">
                <a:solidFill>
                  <a:srgbClr val="FF0000"/>
                </a:solidFill>
              </a:rPr>
              <a:t>8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7493414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770695" y="32281139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940602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8217882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10328821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960382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1099204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7661407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938688" y="32449132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9108595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8385875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10496814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977181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116003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2335992" y="31893772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  <a:r>
              <a:rPr lang="en-US" sz="3307" b="1" dirty="0">
                <a:solidFill>
                  <a:srgbClr val="FF0000"/>
                </a:solidFill>
              </a:rPr>
              <a:t> of input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</a:t>
            </a:r>
            <a:r>
              <a:rPr lang="en-US" sz="3307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1555209" y="32041399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6048269" y="26783773"/>
            <a:ext cx="19519" cy="6073091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748752" y="30554818"/>
            <a:ext cx="211230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One layer</a:t>
            </a:r>
            <a:endParaRPr lang="en-US" sz="3307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486006" y="31902117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9275508" y="31318897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RF size = 18</a:t>
            </a:r>
            <a:endParaRPr lang="en-US" sz="3307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080014" y="24179885"/>
            <a:ext cx="0" cy="81222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6181448" y="25187842"/>
            <a:ext cx="625054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Input to another layer above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 </a:t>
            </a:r>
            <a:r>
              <a:rPr lang="en-US" sz="3307" b="1" dirty="0">
                <a:solidFill>
                  <a:prstClr val="white"/>
                </a:solidFill>
              </a:rPr>
              <a:t>   (image with 8 channels)</a:t>
            </a:r>
            <a:endParaRPr lang="en-US" sz="3307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6176222" y="31154958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6164167" y="29545223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H</a:t>
            </a:r>
            <a:endParaRPr lang="en-US" sz="3307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988142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8057410" y="27305608"/>
            <a:ext cx="1304344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8057410" y="27305608"/>
            <a:ext cx="630688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8781034" y="27305608"/>
            <a:ext cx="580720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8688098" y="27305608"/>
            <a:ext cx="92935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9361753" y="27305608"/>
            <a:ext cx="82601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8434359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9108014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8314387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8434991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9108745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9744110" y="26699777"/>
            <a:ext cx="639074" cy="714976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8688098" y="27305608"/>
            <a:ext cx="756256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9231907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854950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980186" y="28463701"/>
            <a:ext cx="1763924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8736153" y="27791730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LCN </a:t>
            </a:r>
            <a:r>
              <a:rPr lang="en-US" sz="3307" b="1" dirty="0">
                <a:solidFill>
                  <a:srgbClr val="FF0000"/>
                </a:solidFill>
              </a:rPr>
              <a:t>Size = </a:t>
            </a:r>
            <a:r>
              <a:rPr lang="en-US" sz="3307" b="1" dirty="0">
                <a:solidFill>
                  <a:srgbClr val="FF0000"/>
                </a:solidFill>
              </a:rPr>
              <a:t>5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759830" y="26820522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7639859" y="26699778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760462" y="268203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8013570" y="27326250"/>
            <a:ext cx="43840" cy="130921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8013570" y="27326250"/>
            <a:ext cx="767162" cy="1309210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8013730" y="27326834"/>
            <a:ext cx="1430624" cy="130862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89363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7065704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7177513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7299374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7064450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7186308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7305657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8493643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8605451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8727312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8492388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8614247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8733596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10005578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10117916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10239777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10004323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10126712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10246060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8928" y="1404442"/>
            <a:ext cx="9076304" cy="4429784"/>
            <a:chOff x="316062" y="1274085"/>
            <a:chExt cx="8233858" cy="4018620"/>
          </a:xfrm>
        </p:grpSpPr>
        <p:sp>
          <p:nvSpPr>
            <p:cNvPr id="4" name="TextBox 3"/>
            <p:cNvSpPr txBox="1"/>
            <p:nvPr/>
          </p:nvSpPr>
          <p:spPr>
            <a:xfrm>
              <a:off x="573156" y="2685114"/>
              <a:ext cx="167585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" name="Picture 1" descr="concept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649" y="2356714"/>
              <a:ext cx="6858000" cy="774700"/>
            </a:xfrm>
            <a:prstGeom prst="rect">
              <a:avLst/>
            </a:prstGeom>
          </p:spPr>
        </p:pic>
        <p:pic>
          <p:nvPicPr>
            <p:cNvPr id="3" name="Picture 2" descr="concept1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05"/>
            <a:stretch/>
          </p:blipFill>
          <p:spPr>
            <a:xfrm>
              <a:off x="1583649" y="3352716"/>
              <a:ext cx="6858000" cy="818425"/>
            </a:xfrm>
            <a:prstGeom prst="rect">
              <a:avLst/>
            </a:prstGeom>
          </p:spPr>
        </p:pic>
        <p:cxnSp>
          <p:nvCxnSpPr>
            <p:cNvPr id="148" name="Straight Connector 147"/>
            <p:cNvCxnSpPr/>
            <p:nvPr/>
          </p:nvCxnSpPr>
          <p:spPr>
            <a:xfrm>
              <a:off x="408960" y="3234221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319156" y="2563419"/>
              <a:ext cx="1086590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7 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19156" y="3633758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8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7" name="Straight Connector 156"/>
            <p:cNvCxnSpPr/>
            <p:nvPr/>
          </p:nvCxnSpPr>
          <p:spPr>
            <a:xfrm>
              <a:off x="407840" y="4310214"/>
              <a:ext cx="80215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408960" y="2279746"/>
              <a:ext cx="81216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319156" y="1549612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6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43" name="Picture 142" descr="concept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412" y="1274085"/>
              <a:ext cx="6692900" cy="812800"/>
            </a:xfrm>
            <a:prstGeom prst="rect">
              <a:avLst/>
            </a:prstGeom>
          </p:spPr>
        </p:pic>
        <p:pic>
          <p:nvPicPr>
            <p:cNvPr id="144" name="Picture 143" descr="concept10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89" r="630" b="-1"/>
            <a:stretch/>
          </p:blipFill>
          <p:spPr>
            <a:xfrm>
              <a:off x="1583649" y="4420204"/>
              <a:ext cx="6966271" cy="872501"/>
            </a:xfrm>
            <a:prstGeom prst="rect">
              <a:avLst/>
            </a:prstGeom>
          </p:spPr>
        </p:pic>
        <p:sp>
          <p:nvSpPr>
            <p:cNvPr id="164" name="TextBox 163"/>
            <p:cNvSpPr txBox="1"/>
            <p:nvPr/>
          </p:nvSpPr>
          <p:spPr>
            <a:xfrm>
              <a:off x="316062" y="4742028"/>
              <a:ext cx="1028421" cy="317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Neuron 9</a:t>
              </a: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0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823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327" y="2959840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9191086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844193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7554661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7554661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7554662" y="31255684"/>
            <a:ext cx="724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8266881" y="31255684"/>
            <a:ext cx="1225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279130" y="31255684"/>
            <a:ext cx="69997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8266881" y="31255684"/>
            <a:ext cx="71222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979100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979101" y="31255684"/>
            <a:ext cx="71046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9689569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9689569" y="31255684"/>
            <a:ext cx="712219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10402318" y="31255684"/>
            <a:ext cx="0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0402318" y="31255684"/>
            <a:ext cx="601974" cy="8574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7309044" y="29106191"/>
            <a:ext cx="724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803351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8033512" y="29106191"/>
            <a:ext cx="69997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873348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9443952" y="29106191"/>
            <a:ext cx="0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8733483" y="29106191"/>
            <a:ext cx="71046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9443952" y="29106191"/>
            <a:ext cx="712219" cy="144718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804272" y="28635460"/>
            <a:ext cx="505729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925017" y="28756206"/>
            <a:ext cx="50572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8526992" y="28635460"/>
            <a:ext cx="507478" cy="505729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8647736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9310958" y="28756206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7325421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6602703" y="32113147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877261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8049889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10160828" y="32113147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943583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804141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915950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8037811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9250130" y="30564865"/>
            <a:ext cx="506536" cy="506468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9371992" y="30702335"/>
            <a:ext cx="506536" cy="506468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10824050" y="32113147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8588239" y="30203393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8688519" y="29628766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Pooling Size = </a:t>
            </a:r>
            <a:r>
              <a:rPr lang="en-US" sz="3307" b="1" dirty="0">
                <a:solidFill>
                  <a:srgbClr val="FF0000"/>
                </a:solidFill>
              </a:rPr>
              <a:t>5</a:t>
            </a:r>
            <a:endParaRPr lang="en-US" sz="3307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1045106" y="30504113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1956549" y="30227625"/>
            <a:ext cx="356030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o</a:t>
            </a:r>
            <a:r>
              <a:rPr lang="en-US" sz="3307" b="1" dirty="0">
                <a:solidFill>
                  <a:srgbClr val="FF0000"/>
                </a:solidFill>
              </a:rPr>
              <a:t>f maps </a:t>
            </a:r>
            <a:r>
              <a:rPr lang="en-US" sz="3307" b="1" dirty="0">
                <a:solidFill>
                  <a:srgbClr val="FF0000"/>
                </a:solidFill>
              </a:rPr>
              <a:t>= </a:t>
            </a:r>
            <a:r>
              <a:rPr lang="en-US" sz="3307" b="1" dirty="0">
                <a:solidFill>
                  <a:srgbClr val="FF0000"/>
                </a:solidFill>
              </a:rPr>
              <a:t>8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804141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924746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8045349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8527765" y="28635461"/>
            <a:ext cx="506536" cy="506468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8648368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8768972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9311689" y="28756049"/>
            <a:ext cx="506536" cy="506468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9432293" y="28856538"/>
            <a:ext cx="506536" cy="506468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9251387" y="30543159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9363196" y="30680629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9485058" y="30781923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802887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924746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8044094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9250133" y="30547983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9371991" y="30685453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9491340" y="30786747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938688" y="33392796"/>
            <a:ext cx="485641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7684340" y="33491935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Image </a:t>
            </a:r>
            <a:r>
              <a:rPr lang="en-US" sz="3307" b="1" dirty="0">
                <a:solidFill>
                  <a:srgbClr val="FF0000"/>
                </a:solidFill>
              </a:rPr>
              <a:t>Size = </a:t>
            </a:r>
            <a:r>
              <a:rPr lang="en-US" sz="3307" b="1" dirty="0">
                <a:solidFill>
                  <a:srgbClr val="FF0000"/>
                </a:solidFill>
              </a:rPr>
              <a:t>200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10752596" y="26363791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  <a:r>
              <a:rPr lang="en-US" sz="3307" b="1" dirty="0">
                <a:solidFill>
                  <a:srgbClr val="FF0000"/>
                </a:solidFill>
              </a:rPr>
              <a:t> of output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</a:t>
            </a:r>
            <a:r>
              <a:rPr lang="en-US" sz="3307" b="1" dirty="0">
                <a:solidFill>
                  <a:srgbClr val="FF0000"/>
                </a:solidFill>
              </a:rPr>
              <a:t>= </a:t>
            </a:r>
            <a:r>
              <a:rPr lang="en-US" sz="3307" b="1" dirty="0">
                <a:solidFill>
                  <a:srgbClr val="FF0000"/>
                </a:solidFill>
              </a:rPr>
              <a:t>8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7493414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770695" y="32281139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940602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8217882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10328821" y="32281139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960382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10992043" y="32281139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7661407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938688" y="32449132"/>
            <a:ext cx="50572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9108595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8385875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10496814" y="32449132"/>
            <a:ext cx="505729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977181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1160036" y="32449132"/>
            <a:ext cx="507478" cy="50572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2335992" y="31893772"/>
            <a:ext cx="3624380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Number </a:t>
            </a:r>
            <a:r>
              <a:rPr lang="en-US" sz="3307" b="1" dirty="0">
                <a:solidFill>
                  <a:srgbClr val="FF0000"/>
                </a:solidFill>
              </a:rPr>
              <a:t> of input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channels </a:t>
            </a:r>
            <a:r>
              <a:rPr lang="en-US" sz="3307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1555209" y="32041399"/>
            <a:ext cx="684220" cy="81546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6048269" y="26783773"/>
            <a:ext cx="19519" cy="6073091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748752" y="30554818"/>
            <a:ext cx="211230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One layer</a:t>
            </a:r>
            <a:endParaRPr lang="en-US" sz="3307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9486006" y="31902117"/>
            <a:ext cx="180942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9275508" y="31318897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RF size = 18</a:t>
            </a:r>
            <a:endParaRPr lang="en-US" sz="3307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080014" y="24179885"/>
            <a:ext cx="0" cy="812225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6181448" y="25187842"/>
            <a:ext cx="6250546" cy="1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Input to another layer above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 </a:t>
            </a:r>
            <a:r>
              <a:rPr lang="en-US" sz="3307" b="1" dirty="0">
                <a:solidFill>
                  <a:prstClr val="white"/>
                </a:solidFill>
              </a:rPr>
              <a:t>   (image with 8 channels)</a:t>
            </a:r>
            <a:endParaRPr lang="en-US" sz="3307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6176222" y="31154958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6164167" y="29545223"/>
            <a:ext cx="852963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prstClr val="white"/>
                </a:solidFill>
              </a:rPr>
              <a:t>H</a:t>
            </a:r>
            <a:endParaRPr lang="en-US" sz="3307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988142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8057410" y="27305608"/>
            <a:ext cx="1304344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8057410" y="27305608"/>
            <a:ext cx="630688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8781034" y="27305608"/>
            <a:ext cx="580720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8688098" y="27305608"/>
            <a:ext cx="92935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9361753" y="27305608"/>
            <a:ext cx="82601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8434359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9108014" y="26799880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8314387" y="2667913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8434991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9108745" y="26799724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9744110" y="26699777"/>
            <a:ext cx="639074" cy="714976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8688098" y="27305608"/>
            <a:ext cx="756256" cy="1329854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9231907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854950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980186" y="28463701"/>
            <a:ext cx="1763924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8736153" y="27791730"/>
            <a:ext cx="3648265" cy="56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307" b="1" dirty="0">
                <a:solidFill>
                  <a:srgbClr val="FF0000"/>
                </a:solidFill>
              </a:rPr>
              <a:t>LCN </a:t>
            </a:r>
            <a:r>
              <a:rPr lang="en-US" sz="3307" b="1" dirty="0">
                <a:solidFill>
                  <a:srgbClr val="FF0000"/>
                </a:solidFill>
              </a:rPr>
              <a:t>Size = </a:t>
            </a:r>
            <a:r>
              <a:rPr lang="en-US" sz="3307" b="1" dirty="0">
                <a:solidFill>
                  <a:srgbClr val="FF0000"/>
                </a:solidFill>
              </a:rPr>
              <a:t>5</a:t>
            </a:r>
            <a:endParaRPr lang="en-US" sz="3307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759830" y="26820522"/>
            <a:ext cx="507478" cy="50572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7639859" y="26699778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760462" y="268203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8013570" y="27326250"/>
            <a:ext cx="43840" cy="130921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8013570" y="27326250"/>
            <a:ext cx="767162" cy="1309210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8013730" y="27326834"/>
            <a:ext cx="1430624" cy="1308627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893632" y="26951766"/>
            <a:ext cx="506536" cy="506468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7065704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7177513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7299374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7064450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7186308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7305657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8493643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8605451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8727312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8492388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8614247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8733596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10005578" y="30574686"/>
            <a:ext cx="506536" cy="506468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10117916" y="30712155"/>
            <a:ext cx="506536" cy="506468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10239777" y="30813449"/>
            <a:ext cx="506536" cy="506468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10004323" y="30579509"/>
            <a:ext cx="506536" cy="506468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10126712" y="30716979"/>
            <a:ext cx="506536" cy="506468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10246060" y="30818273"/>
            <a:ext cx="506536" cy="506468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55" y="2597840"/>
            <a:ext cx="7245344" cy="853963"/>
          </a:xfrm>
          <a:prstGeom prst="rect">
            <a:avLst/>
          </a:prstGeom>
        </p:spPr>
      </p:pic>
      <p:cxnSp>
        <p:nvCxnSpPr>
          <p:cNvPr id="148" name="Straight Connector 147"/>
          <p:cNvCxnSpPr/>
          <p:nvPr/>
        </p:nvCxnSpPr>
        <p:spPr>
          <a:xfrm>
            <a:off x="451331" y="3565129"/>
            <a:ext cx="88423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352339" y="2825694"/>
            <a:ext cx="130894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11 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51331" y="2512997"/>
            <a:ext cx="89526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52339" y="1708160"/>
            <a:ext cx="126188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10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70" y="1404441"/>
            <a:ext cx="7136729" cy="933164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352340" y="3983023"/>
            <a:ext cx="126188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Neuron 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3" name="Picture 152" descr="concept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1794203" y="3707698"/>
            <a:ext cx="7181691" cy="913451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>
            <a:off x="451331" y="4762870"/>
            <a:ext cx="88423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9" name="Picture 138" descr="pizza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03" y="4878572"/>
            <a:ext cx="7531676" cy="895961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352339" y="5165590"/>
            <a:ext cx="126188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13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keyboard2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71" y="2597841"/>
            <a:ext cx="843428" cy="843428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753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7647" y="1527135"/>
            <a:ext cx="4389343" cy="1895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22,000 categories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14,000,000 images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Hand-engineered features (SIFT, HOG, LBP),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Spatial pyramid,  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SparseCoding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/Compression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 err="1">
                <a:solidFill>
                  <a:schemeClr val="tx1"/>
                </a:solidFill>
                <a:latin typeface="Century Gothic"/>
                <a:cs typeface="Century Gothic"/>
              </a:rPr>
              <a:t>ImageNet</a:t>
            </a:r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 Classification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224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984" y="1129686"/>
            <a:ext cx="4629472" cy="5833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American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smooth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canis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Florida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smoothhound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Mustelus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norrisi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shark, reef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whitetip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Triaenodon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obseus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Atlantic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spiny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acanthias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Pacific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spiny dogfish,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Squalus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suckleyi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hammerhead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hammerhead shark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smooth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hammerhead,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zygaena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smalleye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hammerhead,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tudes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shovelhead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bonnethead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bonnet shark,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Sphyrna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tiburo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angel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shark, angelfish,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squatina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monkfish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electric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ray, crampfish,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numbfish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torpedo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smalltooth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sawfish,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Pristis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pectinatus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g</a:t>
            </a:r>
            <a:r>
              <a:rPr lang="is-IS" sz="1543" dirty="0">
                <a:solidFill>
                  <a:prstClr val="white"/>
                </a:solidFill>
                <a:latin typeface="Calibri"/>
              </a:rPr>
              <a:t>uitarfish</a:t>
            </a:r>
            <a:endParaRPr lang="is-I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tr-TR" sz="1543" dirty="0" err="1">
                <a:solidFill>
                  <a:prstClr val="white"/>
                </a:solidFill>
                <a:latin typeface="Calibri"/>
              </a:rPr>
              <a:t>roughtail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stingray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,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Dasyatis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543" dirty="0" err="1">
                <a:solidFill>
                  <a:prstClr val="white"/>
                </a:solidFill>
                <a:latin typeface="Calibri"/>
              </a:rPr>
              <a:t>centroura</a:t>
            </a:r>
            <a:endParaRPr lang="tr-TR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tr-TR" sz="1543" dirty="0" err="1">
                <a:solidFill>
                  <a:prstClr val="white"/>
                </a:solidFill>
                <a:latin typeface="Calibri"/>
              </a:rPr>
              <a:t>butterfly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tr-TR" sz="1543" dirty="0">
                <a:solidFill>
                  <a:prstClr val="white"/>
                </a:solidFill>
                <a:latin typeface="Calibri"/>
              </a:rPr>
              <a:t>ray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eagle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ray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spotted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eagle ray, spotted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Aetobatus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narinari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 err="1">
                <a:solidFill>
                  <a:prstClr val="white"/>
                </a:solidFill>
                <a:latin typeface="Calibri"/>
              </a:rPr>
              <a:t>cownose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ray, cow-nosed 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Rhinoptera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bonasus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manta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, manta ray, devilfish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Atlantic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manta, Manta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birostris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devil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ray,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Mobula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hypostoma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grey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skate, gray skate, Raja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batis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little </a:t>
            </a:r>
            <a:r>
              <a:rPr lang="en-US" sz="1543" dirty="0">
                <a:solidFill>
                  <a:prstClr val="white"/>
                </a:solidFill>
                <a:latin typeface="Calibri"/>
              </a:rPr>
              <a:t>skate, Raja </a:t>
            </a:r>
            <a:r>
              <a:rPr lang="en-US" sz="1543" dirty="0" err="1">
                <a:solidFill>
                  <a:prstClr val="white"/>
                </a:solidFill>
                <a:latin typeface="Calibri"/>
              </a:rPr>
              <a:t>erinacea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43" dirty="0">
                <a:solidFill>
                  <a:prstClr val="white"/>
                </a:solidFill>
                <a:latin typeface="Calibri"/>
              </a:rPr>
              <a:t>…</a:t>
            </a:r>
            <a:endParaRPr lang="en-US" sz="1543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86" y="2729048"/>
            <a:ext cx="1451721" cy="108879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242" y="2729048"/>
            <a:ext cx="1410350" cy="108879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34" y="2729048"/>
            <a:ext cx="1451721" cy="108879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4" y="4365289"/>
            <a:ext cx="1396208" cy="107866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764183" y="4597614"/>
            <a:ext cx="3125340" cy="325223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764182" y="6078573"/>
            <a:ext cx="2672804" cy="325223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0386" y="2389683"/>
            <a:ext cx="93730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Stingray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00386" y="3967675"/>
            <a:ext cx="108318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prstClr val="white"/>
                </a:solidFill>
                <a:latin typeface="Calibri"/>
              </a:rPr>
              <a:t>Mantaray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6" t="23190" r="946" b="7767"/>
          <a:stretch/>
        </p:blipFill>
        <p:spPr bwMode="auto">
          <a:xfrm>
            <a:off x="5700387" y="4374796"/>
            <a:ext cx="1443934" cy="1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2" t="18647" r="34080" b="14851"/>
          <a:stretch/>
        </p:blipFill>
        <p:spPr bwMode="auto">
          <a:xfrm>
            <a:off x="8601734" y="4374795"/>
            <a:ext cx="1451721" cy="10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>
                <a:solidFill>
                  <a:schemeClr val="tx1"/>
                </a:solidFill>
                <a:latin typeface="Century Gothic"/>
                <a:cs typeface="Century Gothic"/>
              </a:rPr>
              <a:t>22,000 is a lot!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869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  <a:endParaRPr lang="en-US" sz="7275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</a:t>
            </a:r>
            <a:r>
              <a:rPr lang="en-US" sz="7275" dirty="0">
                <a:solidFill>
                  <a:prstClr val="white"/>
                </a:solidFill>
                <a:latin typeface="Calibri"/>
              </a:rPr>
              <a:t>.5%</a:t>
            </a:r>
            <a:endParaRPr lang="en-US" sz="7275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677" y="1888670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?</a:t>
            </a:r>
            <a:endParaRPr lang="en-US" sz="7275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42267" y="3025245"/>
            <a:ext cx="172989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019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888669"/>
            <a:ext cx="316992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0.005%</a:t>
            </a:r>
            <a:endParaRPr lang="en-US" sz="7275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5873" y="3012953"/>
            <a:ext cx="218681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>
                <a:solidFill>
                  <a:prstClr val="white"/>
                </a:solidFill>
                <a:latin typeface="Calibri"/>
              </a:rPr>
              <a:t>Random guess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9087" y="1888669"/>
            <a:ext cx="2087980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prstClr val="white"/>
                </a:solidFill>
                <a:latin typeface="Calibri"/>
              </a:rPr>
              <a:t>1</a:t>
            </a:r>
            <a:r>
              <a:rPr lang="en-US" sz="7275" dirty="0">
                <a:solidFill>
                  <a:prstClr val="white"/>
                </a:solidFill>
                <a:latin typeface="Calibri"/>
              </a:rPr>
              <a:t>.5%</a:t>
            </a:r>
            <a:endParaRPr lang="en-US" sz="7275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3425" y="3025245"/>
            <a:ext cx="3034998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>
                <a:solidFill>
                  <a:prstClr val="white"/>
                </a:solidFill>
                <a:latin typeface="Calibri"/>
              </a:rPr>
              <a:t>Pre Neural Networks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6626" y="1888670"/>
            <a:ext cx="2767419" cy="113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275" dirty="0">
                <a:solidFill>
                  <a:srgbClr val="FF0000"/>
                </a:solidFill>
                <a:latin typeface="Calibri"/>
              </a:rPr>
              <a:t>43.9%</a:t>
            </a:r>
            <a:endParaRPr lang="en-US" sz="7275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42267" y="3025245"/>
            <a:ext cx="1729897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46" dirty="0" err="1">
                <a:solidFill>
                  <a:prstClr val="white"/>
                </a:solidFill>
                <a:latin typeface="Calibri"/>
              </a:rPr>
              <a:t>GoogLeNet</a:t>
            </a:r>
            <a:endParaRPr lang="en-US" sz="2646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" y="7152554"/>
            <a:ext cx="10278765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Szegedy</a:t>
            </a:r>
            <a:r>
              <a:rPr lang="en-US" dirty="0" smtClean="0">
                <a:solidFill>
                  <a:schemeClr val="bg1"/>
                </a:solidFill>
              </a:rPr>
              <a:t> et al, 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Going Deeper With Convolutions, CVPR 2015</a:t>
            </a:r>
            <a:endParaRPr lang="en-US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670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2074111"/>
            <a:ext cx="10079567" cy="4036098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Vision has Social Implications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42923" y="6453381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Neural network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219645" y="5900233"/>
            <a:ext cx="24584" cy="3810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0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9" y="-1"/>
            <a:ext cx="10079567" cy="755967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sustain.stanf</a:t>
            </a:r>
            <a:r>
              <a:rPr lang="en-US" dirty="0" err="1">
                <a:solidFill>
                  <a:schemeClr val="bg1"/>
                </a:solidFill>
              </a:rPr>
              <a:t>ord.edu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3192908" y="6919742"/>
            <a:ext cx="290335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sustain.stanford.edu</a:t>
            </a:r>
            <a:r>
              <a:rPr lang="en-US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16" y="0"/>
            <a:ext cx="9489543" cy="7571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0980" y="6771497"/>
            <a:ext cx="29033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sustain.stanford.edu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9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hypothesis</a:t>
            </a:r>
            <a:endParaRPr lang="en-US" dirty="0"/>
          </a:p>
        </p:txBody>
      </p:sp>
      <p:pic>
        <p:nvPicPr>
          <p:cNvPr id="4" name="Picture 3" descr="C:\Users\ang\Desktop\iStock_000005809739XSmall-1_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7663" y="3652834"/>
            <a:ext cx="3585430" cy="357509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49207" y="1536114"/>
            <a:ext cx="8551550" cy="110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Much of perception in the brain can be explained with a single learning algorithm.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0531" y="7058643"/>
            <a:ext cx="14542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064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46833" y="-1"/>
            <a:ext cx="10226929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Learning Algorithm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46602" y="6816984"/>
            <a:ext cx="1313180" cy="257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Aft>
                <a:spcPts val="0"/>
              </a:spcAft>
            </a:pPr>
            <a:r>
              <a:rPr lang="en-US" sz="1157" dirty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157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27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0982" y="2035945"/>
            <a:ext cx="3677468" cy="2532992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593726" y="4910988"/>
            <a:ext cx="414142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16536" y="4014905"/>
            <a:ext cx="2300423" cy="340215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algn="ctr" defTabSz="1007943" hangingPunct="1">
              <a:lnSpc>
                <a:spcPct val="90000"/>
              </a:lnSpc>
              <a:buClrTx/>
              <a:buSzTx/>
              <a:defRPr/>
            </a:pPr>
            <a:r>
              <a:rPr lang="en-US" sz="1984" kern="0" dirty="0">
                <a:solidFill>
                  <a:srgbClr val="000000"/>
                </a:solidFill>
                <a:latin typeface="Arial"/>
                <a:cs typeface="Arial"/>
              </a:rPr>
              <a:t>Auditory Cortex</a:t>
            </a:r>
            <a:endParaRPr lang="en-US" sz="1984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411172" y="3632868"/>
            <a:ext cx="2906963" cy="434120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932024" y="3690533"/>
            <a:ext cx="304484" cy="304484"/>
            <a:chOff x="0" y="2153"/>
            <a:chExt cx="571" cy="574"/>
          </a:xfrm>
        </p:grpSpPr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582787" y="2103806"/>
            <a:ext cx="4735349" cy="1332253"/>
            <a:chOff x="1435395" y="1908535"/>
            <a:chExt cx="4295823" cy="120859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3424238" y="2574925"/>
              <a:ext cx="2306980" cy="542206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6" name="Picture 35" descr="Ey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pic>
        <p:nvPicPr>
          <p:cNvPr id="37" name="Picture 36" descr="Ea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9821" y="3576481"/>
            <a:ext cx="1061648" cy="17376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570531" y="7058643"/>
            <a:ext cx="145424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529" y="-26623"/>
            <a:ext cx="10079567" cy="8227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100796" tIns="50398" rIns="100796" bIns="50398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9" b="1" dirty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409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379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15414</TotalTime>
  <Words>1758</Words>
  <Application>Microsoft Macintosh PowerPoint</Application>
  <PresentationFormat>Custom</PresentationFormat>
  <Paragraphs>569</Paragraphs>
  <Slides>106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0" baseType="lpstr">
      <vt:lpstr>Arial Unicode MS</vt:lpstr>
      <vt:lpstr>Calibri</vt:lpstr>
      <vt:lpstr>Century Gothic</vt:lpstr>
      <vt:lpstr>Chalkboard</vt:lpstr>
      <vt:lpstr>Courier</vt:lpstr>
      <vt:lpstr>DejaVu Serif</vt:lpstr>
      <vt:lpstr>Helvetica</vt:lpstr>
      <vt:lpstr>ＭＳ Ｐゴシック</vt:lpstr>
      <vt:lpstr>Symbol</vt:lpstr>
      <vt:lpstr>Wingdings</vt:lpstr>
      <vt:lpstr>Arial</vt:lpstr>
      <vt:lpstr>Times</vt:lpstr>
      <vt:lpstr>Times New Roman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this hard?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hypothesis</vt:lpstr>
      <vt:lpstr>One Learning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359</cp:revision>
  <cp:lastPrinted>2017-02-22T17:07:02Z</cp:lastPrinted>
  <dcterms:created xsi:type="dcterms:W3CDTF">2012-01-18T02:26:13Z</dcterms:created>
  <dcterms:modified xsi:type="dcterms:W3CDTF">2017-03-06T17:27:45Z</dcterms:modified>
</cp:coreProperties>
</file>